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0"/>
  </p:notesMasterIdLst>
  <p:sldIdLst>
    <p:sldId id="346" r:id="rId5"/>
    <p:sldId id="347" r:id="rId6"/>
    <p:sldId id="348" r:id="rId7"/>
    <p:sldId id="354" r:id="rId8"/>
    <p:sldId id="356" r:id="rId9"/>
    <p:sldId id="357" r:id="rId10"/>
    <p:sldId id="358" r:id="rId11"/>
    <p:sldId id="359" r:id="rId12"/>
    <p:sldId id="349" r:id="rId13"/>
    <p:sldId id="351" r:id="rId14"/>
    <p:sldId id="350" r:id="rId15"/>
    <p:sldId id="355" r:id="rId16"/>
    <p:sldId id="353" r:id="rId17"/>
    <p:sldId id="352" r:id="rId18"/>
    <p:sldId id="360" r:id="rId1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FF00"/>
    <a:srgbClr val="076C18"/>
    <a:srgbClr val="E78D00"/>
    <a:srgbClr val="4866B7"/>
    <a:srgbClr val="703FA0"/>
    <a:srgbClr val="AD2B2A"/>
    <a:srgbClr val="03BAFD"/>
    <a:srgbClr val="41B65D"/>
    <a:srgbClr val="9E814A"/>
    <a:srgbClr val="486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93" autoAdjust="0"/>
    <p:restoredTop sz="93041" autoAdjust="0"/>
  </p:normalViewPr>
  <p:slideViewPr>
    <p:cSldViewPr snapToGrid="0">
      <p:cViewPr>
        <p:scale>
          <a:sx n="80" d="100"/>
          <a:sy n="80" d="100"/>
        </p:scale>
        <p:origin x="160" y="-40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521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ed Artificial Intelligence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E78D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1978640" y="457200"/>
            <a:ext cx="1198626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APPLIED ARTIFICIAL INTELLIGENCE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ed Artificial Intelligence B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E78D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832080" y="457200"/>
            <a:ext cx="1113282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E78D00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APPLIED ARTIFICIAL INTELLIGENCE</a:t>
            </a:r>
            <a:endParaRPr lang="en-US" sz="4200" b="1" i="0" spc="200" baseline="0" dirty="0">
              <a:solidFill>
                <a:srgbClr val="E78D00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bersecurity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76C18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1978640" y="457200"/>
            <a:ext cx="1198626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CYBERSECURITY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59640784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bersecurity B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76C18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832080" y="457200"/>
            <a:ext cx="1113282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76C18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CYBERSECURITY</a:t>
            </a:r>
            <a:endParaRPr lang="en-US" sz="4200" b="1" i="0" spc="200" baseline="0" dirty="0">
              <a:solidFill>
                <a:srgbClr val="076C18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7205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0347367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13102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7" r:id="rId3"/>
    <p:sldLayoutId id="2147483718" r:id="rId4"/>
    <p:sldLayoutId id="2147483715" r:id="rId5"/>
    <p:sldLayoutId id="2147483716" r:id="rId6"/>
    <p:sldLayoutId id="2147483710" r:id="rId7"/>
    <p:sldLayoutId id="2147483704" r:id="rId8"/>
    <p:sldLayoutId id="2147483711" r:id="rId9"/>
    <p:sldLayoutId id="2147483705" r:id="rId10"/>
    <p:sldLayoutId id="2147483712" r:id="rId11"/>
    <p:sldLayoutId id="2147483706" r:id="rId12"/>
    <p:sldLayoutId id="2147483713" r:id="rId13"/>
    <p:sldLayoutId id="2147483707" r:id="rId14"/>
    <p:sldLayoutId id="2147483714" r:id="rId15"/>
    <p:sldLayoutId id="2147483708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jpg"/><Relationship Id="rId18" Type="http://schemas.openxmlformats.org/officeDocument/2006/relationships/image" Target="../media/image8.png"/><Relationship Id="rId26" Type="http://schemas.openxmlformats.org/officeDocument/2006/relationships/image" Target="../media/image29.png"/><Relationship Id="rId3" Type="http://schemas.openxmlformats.org/officeDocument/2006/relationships/image" Target="../media/image11.svg"/><Relationship Id="rId21" Type="http://schemas.openxmlformats.org/officeDocument/2006/relationships/image" Target="../media/image24.png"/><Relationship Id="rId34" Type="http://schemas.openxmlformats.org/officeDocument/2006/relationships/image" Target="../media/image37.png"/><Relationship Id="rId7" Type="http://schemas.openxmlformats.org/officeDocument/2006/relationships/image" Target="../media/image15.png"/><Relationship Id="rId12" Type="http://schemas.openxmlformats.org/officeDocument/2006/relationships/image" Target="../media/image20.jpg"/><Relationship Id="rId17" Type="http://schemas.openxmlformats.org/officeDocument/2006/relationships/image" Target="../media/image4.png"/><Relationship Id="rId25" Type="http://schemas.openxmlformats.org/officeDocument/2006/relationships/image" Target="../media/image28.png"/><Relationship Id="rId33" Type="http://schemas.openxmlformats.org/officeDocument/2006/relationships/image" Target="../media/image36.svg"/><Relationship Id="rId2" Type="http://schemas.openxmlformats.org/officeDocument/2006/relationships/image" Target="../media/image10.svg"/><Relationship Id="rId16" Type="http://schemas.openxmlformats.org/officeDocument/2006/relationships/image" Target="../media/image9.png"/><Relationship Id="rId20" Type="http://schemas.openxmlformats.org/officeDocument/2006/relationships/image" Target="../media/image23.png"/><Relationship Id="rId29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g"/><Relationship Id="rId11" Type="http://schemas.openxmlformats.org/officeDocument/2006/relationships/image" Target="../media/image19.jpg"/><Relationship Id="rId24" Type="http://schemas.openxmlformats.org/officeDocument/2006/relationships/image" Target="../media/image27.png"/><Relationship Id="rId32" Type="http://schemas.openxmlformats.org/officeDocument/2006/relationships/image" Target="../media/image35.svg"/><Relationship Id="rId5" Type="http://schemas.openxmlformats.org/officeDocument/2006/relationships/image" Target="../media/image13.png"/><Relationship Id="rId15" Type="http://schemas.openxmlformats.org/officeDocument/2006/relationships/image" Target="../media/image5.png"/><Relationship Id="rId23" Type="http://schemas.openxmlformats.org/officeDocument/2006/relationships/image" Target="../media/image26.png"/><Relationship Id="rId28" Type="http://schemas.openxmlformats.org/officeDocument/2006/relationships/image" Target="../media/image31.png"/><Relationship Id="rId10" Type="http://schemas.openxmlformats.org/officeDocument/2006/relationships/image" Target="../media/image18.png"/><Relationship Id="rId19" Type="http://schemas.openxmlformats.org/officeDocument/2006/relationships/image" Target="../media/image6.png"/><Relationship Id="rId31" Type="http://schemas.openxmlformats.org/officeDocument/2006/relationships/image" Target="../media/image34.png"/><Relationship Id="rId4" Type="http://schemas.openxmlformats.org/officeDocument/2006/relationships/image" Target="../media/image12.jpg"/><Relationship Id="rId9" Type="http://schemas.openxmlformats.org/officeDocument/2006/relationships/image" Target="../media/image17.png"/><Relationship Id="rId14" Type="http://schemas.openxmlformats.org/officeDocument/2006/relationships/image" Target="../media/image22.jpg"/><Relationship Id="rId22" Type="http://schemas.openxmlformats.org/officeDocument/2006/relationships/image" Target="../media/image25.png"/><Relationship Id="rId27" Type="http://schemas.openxmlformats.org/officeDocument/2006/relationships/image" Target="../media/image30.png"/><Relationship Id="rId30" Type="http://schemas.openxmlformats.org/officeDocument/2006/relationships/image" Target="../media/image33.png"/><Relationship Id="rId35" Type="http://schemas.openxmlformats.org/officeDocument/2006/relationships/image" Target="../media/image38.png"/><Relationship Id="rId8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jpg"/><Relationship Id="rId9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1.jpg"/><Relationship Id="rId7" Type="http://schemas.openxmlformats.org/officeDocument/2006/relationships/image" Target="../media/image4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22.jp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7D994268-BB09-A80A-6454-7B4C931A3F96}"/>
              </a:ext>
            </a:extLst>
          </p:cNvPr>
          <p:cNvSpPr txBox="1">
            <a:spLocks/>
          </p:cNvSpPr>
          <p:nvPr/>
        </p:nvSpPr>
        <p:spPr>
          <a:xfrm>
            <a:off x="452316" y="11139052"/>
            <a:ext cx="10665957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#: 10920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8F0FFEA3-F8C0-1379-AA27-3BB191EAAD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639536"/>
            <a:ext cx="20187424" cy="2840226"/>
          </a:xfrm>
        </p:spPr>
        <p:txBody>
          <a:bodyPr/>
          <a:lstStyle/>
          <a:p>
            <a:r>
              <a:rPr lang="en-US" dirty="0"/>
              <a:t>Christopher Salas, Mert D. </a:t>
            </a:r>
            <a:r>
              <a:rPr lang="en-US" dirty="0" err="1"/>
              <a:t>Pesé</a:t>
            </a:r>
            <a:r>
              <a:rPr lang="en-US" dirty="0"/>
              <a:t>, Bing Li, Jonathon Smereka, Long Cheng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E6CA3DE-FD41-8BDA-973E-0950CA59033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1254779"/>
            <a:ext cx="19604183" cy="3206341"/>
          </a:xfrm>
        </p:spPr>
        <p:txBody>
          <a:bodyPr/>
          <a:lstStyle/>
          <a:p>
            <a:r>
              <a:rPr lang="en-US" dirty="0"/>
              <a:t>Evaluating the Robustness of Segmentation Models Against Adversarial Patches in Off-Road Environments</a:t>
            </a:r>
          </a:p>
        </p:txBody>
      </p:sp>
    </p:spTree>
    <p:extLst>
      <p:ext uri="{BB962C8B-B14F-4D97-AF65-F5344CB8AC3E}">
        <p14:creationId xmlns:p14="http://schemas.microsoft.com/office/powerpoint/2010/main" val="36587603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000BE4-8F8C-6812-E560-58FDE13715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3242282"/>
            <a:ext cx="19690079" cy="8259494"/>
          </a:xfrm>
        </p:spPr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                        Clean Image                       Patched Image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Clean image correctly segments traversable areas (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80FF00"/>
                </a:solidFill>
              </a:rPr>
              <a:t>Green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Patched image misclassifies grass as unlabeled (</a:t>
            </a:r>
            <a:r>
              <a:rPr lang="en-US" b="1" dirty="0"/>
              <a:t>Black)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Patch disrupts terrain understanding outside the patch region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5D2646-19D7-8B21-5EFB-C38DBB12F0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5525750" cy="1857155"/>
          </a:xfrm>
        </p:spPr>
        <p:txBody>
          <a:bodyPr/>
          <a:lstStyle/>
          <a:p>
            <a:r>
              <a:rPr lang="en-US" dirty="0"/>
              <a:t>How Adversarial Patches Impact Traversable Terrain Identification</a:t>
            </a:r>
          </a:p>
        </p:txBody>
      </p:sp>
      <p:pic>
        <p:nvPicPr>
          <p:cNvPr id="4" name="Picture 3" descr="A road with a map of the island of the ocean&#10;&#10;AI-generated content may be incorrect.">
            <a:extLst>
              <a:ext uri="{FF2B5EF4-FFF2-40B4-BE49-F238E27FC236}">
                <a16:creationId xmlns:a16="http://schemas.microsoft.com/office/drawing/2014/main" id="{DE533874-356F-19E9-D22A-B04CB2993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6840" y="3953241"/>
            <a:ext cx="7038385" cy="3502113"/>
          </a:xfrm>
          <a:prstGeom prst="rect">
            <a:avLst/>
          </a:prstGeom>
        </p:spPr>
      </p:pic>
      <p:pic>
        <p:nvPicPr>
          <p:cNvPr id="5" name="Picture 4" descr="A road with trees and a green background&#10;&#10;AI-generated content may be incorrect.">
            <a:extLst>
              <a:ext uri="{FF2B5EF4-FFF2-40B4-BE49-F238E27FC236}">
                <a16:creationId xmlns:a16="http://schemas.microsoft.com/office/drawing/2014/main" id="{4EC83769-F9B2-542C-8EA7-D5361AC48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0" y="3953242"/>
            <a:ext cx="7038385" cy="350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40203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8F1A31-ADE3-8107-31B7-0D8F20189E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Drops in overall segmentation accuracy have </a:t>
            </a:r>
            <a:r>
              <a:rPr lang="en-US" b="1" dirty="0"/>
              <a:t>direct impacts on the segmentation model’s ability to discern traversable terrain from non-traversable terrain.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3C6DC6-4323-C38B-6BEC-7D34CD38FB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5712440" cy="1857155"/>
          </a:xfrm>
        </p:spPr>
        <p:txBody>
          <a:bodyPr/>
          <a:lstStyle/>
          <a:p>
            <a:r>
              <a:rPr lang="en-US" dirty="0"/>
              <a:t>Overall Impact on Traversable Class Prediction Accuracy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F5DEE8C-9C4C-AAA8-62A6-7B872BB9AD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486168"/>
              </p:ext>
            </p:extLst>
          </p:nvPr>
        </p:nvGraphicFramePr>
        <p:xfrm>
          <a:off x="515700" y="4903722"/>
          <a:ext cx="23352600" cy="72734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15371">
                  <a:extLst>
                    <a:ext uri="{9D8B030D-6E8A-4147-A177-3AD203B41FA5}">
                      <a16:colId xmlns:a16="http://schemas.microsoft.com/office/drawing/2014/main" val="1145355629"/>
                    </a:ext>
                  </a:extLst>
                </a:gridCol>
                <a:gridCol w="1616070">
                  <a:extLst>
                    <a:ext uri="{9D8B030D-6E8A-4147-A177-3AD203B41FA5}">
                      <a16:colId xmlns:a16="http://schemas.microsoft.com/office/drawing/2014/main" val="155654216"/>
                    </a:ext>
                  </a:extLst>
                </a:gridCol>
                <a:gridCol w="1616070">
                  <a:extLst>
                    <a:ext uri="{9D8B030D-6E8A-4147-A177-3AD203B41FA5}">
                      <a16:colId xmlns:a16="http://schemas.microsoft.com/office/drawing/2014/main" val="4253904166"/>
                    </a:ext>
                  </a:extLst>
                </a:gridCol>
                <a:gridCol w="1616070">
                  <a:extLst>
                    <a:ext uri="{9D8B030D-6E8A-4147-A177-3AD203B41FA5}">
                      <a16:colId xmlns:a16="http://schemas.microsoft.com/office/drawing/2014/main" val="1122287376"/>
                    </a:ext>
                  </a:extLst>
                </a:gridCol>
                <a:gridCol w="1616070">
                  <a:extLst>
                    <a:ext uri="{9D8B030D-6E8A-4147-A177-3AD203B41FA5}">
                      <a16:colId xmlns:a16="http://schemas.microsoft.com/office/drawing/2014/main" val="1892589693"/>
                    </a:ext>
                  </a:extLst>
                </a:gridCol>
                <a:gridCol w="1616070">
                  <a:extLst>
                    <a:ext uri="{9D8B030D-6E8A-4147-A177-3AD203B41FA5}">
                      <a16:colId xmlns:a16="http://schemas.microsoft.com/office/drawing/2014/main" val="3620518442"/>
                    </a:ext>
                  </a:extLst>
                </a:gridCol>
                <a:gridCol w="1616070">
                  <a:extLst>
                    <a:ext uri="{9D8B030D-6E8A-4147-A177-3AD203B41FA5}">
                      <a16:colId xmlns:a16="http://schemas.microsoft.com/office/drawing/2014/main" val="2634850821"/>
                    </a:ext>
                  </a:extLst>
                </a:gridCol>
                <a:gridCol w="1616070">
                  <a:extLst>
                    <a:ext uri="{9D8B030D-6E8A-4147-A177-3AD203B41FA5}">
                      <a16:colId xmlns:a16="http://schemas.microsoft.com/office/drawing/2014/main" val="1547161722"/>
                    </a:ext>
                  </a:extLst>
                </a:gridCol>
                <a:gridCol w="1616070">
                  <a:extLst>
                    <a:ext uri="{9D8B030D-6E8A-4147-A177-3AD203B41FA5}">
                      <a16:colId xmlns:a16="http://schemas.microsoft.com/office/drawing/2014/main" val="3563385948"/>
                    </a:ext>
                  </a:extLst>
                </a:gridCol>
                <a:gridCol w="1616070">
                  <a:extLst>
                    <a:ext uri="{9D8B030D-6E8A-4147-A177-3AD203B41FA5}">
                      <a16:colId xmlns:a16="http://schemas.microsoft.com/office/drawing/2014/main" val="1259355750"/>
                    </a:ext>
                  </a:extLst>
                </a:gridCol>
                <a:gridCol w="2154521">
                  <a:extLst>
                    <a:ext uri="{9D8B030D-6E8A-4147-A177-3AD203B41FA5}">
                      <a16:colId xmlns:a16="http://schemas.microsoft.com/office/drawing/2014/main" val="2374123683"/>
                    </a:ext>
                  </a:extLst>
                </a:gridCol>
                <a:gridCol w="1616070">
                  <a:extLst>
                    <a:ext uri="{9D8B030D-6E8A-4147-A177-3AD203B41FA5}">
                      <a16:colId xmlns:a16="http://schemas.microsoft.com/office/drawing/2014/main" val="3744425827"/>
                    </a:ext>
                  </a:extLst>
                </a:gridCol>
                <a:gridCol w="1922008">
                  <a:extLst>
                    <a:ext uri="{9D8B030D-6E8A-4147-A177-3AD203B41FA5}">
                      <a16:colId xmlns:a16="http://schemas.microsoft.com/office/drawing/2014/main" val="1814823638"/>
                    </a:ext>
                  </a:extLst>
                </a:gridCol>
              </a:tblGrid>
              <a:tr h="1212235">
                <a:tc gridSpan="13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Traversable Class Prediction Accuracy Drop Per Model </a:t>
                      </a:r>
                      <a:r>
                        <a:rPr lang="en-US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(Outside Patch Region)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9738504"/>
                  </a:ext>
                </a:extLst>
              </a:tr>
              <a:tr h="121223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Class ID</a:t>
                      </a:r>
                    </a:p>
                  </a:txBody>
                  <a:tcPr anchor="ctr"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YOLOv11n-seg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YOLOv11s-seg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YOLOv12n-seg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YOLOv12s-seg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ResNet34+UNet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EfficientViT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2254706"/>
                  </a:ext>
                </a:extLst>
              </a:tr>
              <a:tr h="121223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Evaluation Type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LaVAN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SemSeg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LaVAN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SemSeg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AdvTransfer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PatchWise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5770238"/>
                  </a:ext>
                </a:extLst>
              </a:tr>
              <a:tr h="121223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Traversable Grass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83.88%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57.02%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79.28%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58.87%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94.85%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70.35%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88.84%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55.68%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71.80%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81.59%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95.75%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89.50%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8822837"/>
                  </a:ext>
                </a:extLst>
              </a:tr>
              <a:tr h="121223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Smooth Trail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97.15%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52.37%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96.05%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52.38%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98.29%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89.01%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97.72%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59.19%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94.73%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88.86%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99.13%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95.41%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82370322"/>
                  </a:ext>
                </a:extLst>
              </a:tr>
              <a:tr h="121223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Avg Drop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35.82%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32.04%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16.89%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35.85%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-1.96%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4.99%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468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630043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9D06A3-B4D7-6A7B-0CFD-CE67424D62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22060829" cy="3452529"/>
          </a:xfrm>
        </p:spPr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We match prior study patch sizes (2.15%, 3.81%, and 8.58% of the total image area)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We report </a:t>
            </a:r>
            <a:r>
              <a:rPr lang="en-US" sz="4400" b="1" dirty="0"/>
              <a:t>mIoU and mAcc on out-of-patch pixels.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This isolates the patch-induced misclassification from the physical occlusion effects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Performance drops increase with patch size.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Off-road results follow the same trend as on-road.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4D335F-A21A-82BA-A63B-D2C5833F91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0"/>
            <a:ext cx="15414702" cy="1857155"/>
          </a:xfrm>
        </p:spPr>
        <p:txBody>
          <a:bodyPr anchor="ctr"/>
          <a:lstStyle/>
          <a:p>
            <a:r>
              <a:rPr lang="en-US" dirty="0"/>
              <a:t>Off-Road vs. On-Road Comparison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7C12317-F726-C307-AF02-77D88D0759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160347"/>
              </p:ext>
            </p:extLst>
          </p:nvPr>
        </p:nvGraphicFramePr>
        <p:xfrm>
          <a:off x="406396" y="6301216"/>
          <a:ext cx="23571207" cy="56974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4805">
                  <a:extLst>
                    <a:ext uri="{9D8B030D-6E8A-4147-A177-3AD203B41FA5}">
                      <a16:colId xmlns:a16="http://schemas.microsoft.com/office/drawing/2014/main" val="3329388475"/>
                    </a:ext>
                  </a:extLst>
                </a:gridCol>
                <a:gridCol w="1173480">
                  <a:extLst>
                    <a:ext uri="{9D8B030D-6E8A-4147-A177-3AD203B41FA5}">
                      <a16:colId xmlns:a16="http://schemas.microsoft.com/office/drawing/2014/main" val="786806169"/>
                    </a:ext>
                  </a:extLst>
                </a:gridCol>
                <a:gridCol w="1773902">
                  <a:extLst>
                    <a:ext uri="{9D8B030D-6E8A-4147-A177-3AD203B41FA5}">
                      <a16:colId xmlns:a16="http://schemas.microsoft.com/office/drawing/2014/main" val="883880190"/>
                    </a:ext>
                  </a:extLst>
                </a:gridCol>
                <a:gridCol w="1773902">
                  <a:extLst>
                    <a:ext uri="{9D8B030D-6E8A-4147-A177-3AD203B41FA5}">
                      <a16:colId xmlns:a16="http://schemas.microsoft.com/office/drawing/2014/main" val="1126518125"/>
                    </a:ext>
                  </a:extLst>
                </a:gridCol>
                <a:gridCol w="1773902">
                  <a:extLst>
                    <a:ext uri="{9D8B030D-6E8A-4147-A177-3AD203B41FA5}">
                      <a16:colId xmlns:a16="http://schemas.microsoft.com/office/drawing/2014/main" val="2260286521"/>
                    </a:ext>
                  </a:extLst>
                </a:gridCol>
                <a:gridCol w="1773902">
                  <a:extLst>
                    <a:ext uri="{9D8B030D-6E8A-4147-A177-3AD203B41FA5}">
                      <a16:colId xmlns:a16="http://schemas.microsoft.com/office/drawing/2014/main" val="2432380581"/>
                    </a:ext>
                  </a:extLst>
                </a:gridCol>
                <a:gridCol w="1773902">
                  <a:extLst>
                    <a:ext uri="{9D8B030D-6E8A-4147-A177-3AD203B41FA5}">
                      <a16:colId xmlns:a16="http://schemas.microsoft.com/office/drawing/2014/main" val="2946547772"/>
                    </a:ext>
                  </a:extLst>
                </a:gridCol>
                <a:gridCol w="1773902">
                  <a:extLst>
                    <a:ext uri="{9D8B030D-6E8A-4147-A177-3AD203B41FA5}">
                      <a16:colId xmlns:a16="http://schemas.microsoft.com/office/drawing/2014/main" val="1732101014"/>
                    </a:ext>
                  </a:extLst>
                </a:gridCol>
                <a:gridCol w="1773902">
                  <a:extLst>
                    <a:ext uri="{9D8B030D-6E8A-4147-A177-3AD203B41FA5}">
                      <a16:colId xmlns:a16="http://schemas.microsoft.com/office/drawing/2014/main" val="2566929412"/>
                    </a:ext>
                  </a:extLst>
                </a:gridCol>
                <a:gridCol w="1773902">
                  <a:extLst>
                    <a:ext uri="{9D8B030D-6E8A-4147-A177-3AD203B41FA5}">
                      <a16:colId xmlns:a16="http://schemas.microsoft.com/office/drawing/2014/main" val="333523484"/>
                    </a:ext>
                  </a:extLst>
                </a:gridCol>
                <a:gridCol w="1773902">
                  <a:extLst>
                    <a:ext uri="{9D8B030D-6E8A-4147-A177-3AD203B41FA5}">
                      <a16:colId xmlns:a16="http://schemas.microsoft.com/office/drawing/2014/main" val="3974336003"/>
                    </a:ext>
                  </a:extLst>
                </a:gridCol>
                <a:gridCol w="1773902">
                  <a:extLst>
                    <a:ext uri="{9D8B030D-6E8A-4147-A177-3AD203B41FA5}">
                      <a16:colId xmlns:a16="http://schemas.microsoft.com/office/drawing/2014/main" val="402642932"/>
                    </a:ext>
                  </a:extLst>
                </a:gridCol>
                <a:gridCol w="1773902">
                  <a:extLst>
                    <a:ext uri="{9D8B030D-6E8A-4147-A177-3AD203B41FA5}">
                      <a16:colId xmlns:a16="http://schemas.microsoft.com/office/drawing/2014/main" val="2553309634"/>
                    </a:ext>
                  </a:extLst>
                </a:gridCol>
              </a:tblGrid>
              <a:tr h="633055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Small (2.15%)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Medium (3.81%)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Large (8.58%)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461578"/>
                  </a:ext>
                </a:extLst>
              </a:tr>
              <a:tr h="633055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Patched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Patched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Patched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1049037"/>
                  </a:ext>
                </a:extLst>
              </a:tr>
              <a:tr h="63305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Model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mIoU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mAcc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mIoU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mAcc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mIoU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mAcc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mIoU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mAcc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mIoU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mAcc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mIoU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mAcc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607577"/>
                  </a:ext>
                </a:extLst>
              </a:tr>
              <a:tr h="63305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YOLOv11n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0.446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0.361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0.552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0.527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2350810"/>
                  </a:ext>
                </a:extLst>
              </a:tr>
              <a:tr h="63305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YOLOv11s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0.495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4727170"/>
                  </a:ext>
                </a:extLst>
              </a:tr>
              <a:tr h="63305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YOLOv12n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0.766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0.352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0.537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3605379"/>
                  </a:ext>
                </a:extLst>
              </a:tr>
              <a:tr h="63305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YOLOv12s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0.646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0.607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1322662"/>
                  </a:ext>
                </a:extLst>
              </a:tr>
              <a:tr h="63305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ResNet34+UNet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0.663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0.663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0.663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0.638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0274576"/>
                  </a:ext>
                </a:extLst>
              </a:tr>
              <a:tr h="63305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EfficientViT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0.761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0.770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1048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9522670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1BC619-C1B5-87F0-CB7C-E6F872D59E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1516222"/>
            <a:ext cx="21570176" cy="5341777"/>
          </a:xfrm>
        </p:spPr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Evaluated at 544x1024 resolution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FP32, averaged over 200 runs using a single NVIDIA V100 GPU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All models achieve real-time inference</a:t>
            </a:r>
          </a:p>
          <a:p>
            <a:r>
              <a:rPr lang="en-US" b="1" dirty="0"/>
              <a:t>Key Results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EfficientViT is fastest </a:t>
            </a:r>
            <a:r>
              <a:rPr lang="en-US" dirty="0"/>
              <a:t>at 215 FPS.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YOLOv11</a:t>
            </a:r>
            <a:r>
              <a:rPr lang="en-US" dirty="0"/>
              <a:t> and </a:t>
            </a:r>
            <a:r>
              <a:rPr lang="en-US" b="1" dirty="0"/>
              <a:t>YOLOv12</a:t>
            </a:r>
            <a:r>
              <a:rPr lang="en-US" dirty="0"/>
              <a:t> remain competitive.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All models run at &gt;80 FPS at this resolution.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F42259-34BF-EA9B-3E7C-51254F08E6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2302"/>
            <a:ext cx="19250722" cy="1516223"/>
          </a:xfrm>
        </p:spPr>
        <p:txBody>
          <a:bodyPr anchor="ctr"/>
          <a:lstStyle/>
          <a:p>
            <a:r>
              <a:rPr lang="en-US" sz="6000" dirty="0"/>
              <a:t>Real-time Inference Speed and Performance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4AA57F4-8C48-B886-0C27-C1A05C7E05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302797"/>
              </p:ext>
            </p:extLst>
          </p:nvPr>
        </p:nvGraphicFramePr>
        <p:xfrm>
          <a:off x="6056970" y="6857999"/>
          <a:ext cx="11665996" cy="572702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22618">
                  <a:extLst>
                    <a:ext uri="{9D8B030D-6E8A-4147-A177-3AD203B41FA5}">
                      <a16:colId xmlns:a16="http://schemas.microsoft.com/office/drawing/2014/main" val="1144786180"/>
                    </a:ext>
                  </a:extLst>
                </a:gridCol>
                <a:gridCol w="1918912">
                  <a:extLst>
                    <a:ext uri="{9D8B030D-6E8A-4147-A177-3AD203B41FA5}">
                      <a16:colId xmlns:a16="http://schemas.microsoft.com/office/drawing/2014/main" val="2421498964"/>
                    </a:ext>
                  </a:extLst>
                </a:gridCol>
                <a:gridCol w="1341553">
                  <a:extLst>
                    <a:ext uri="{9D8B030D-6E8A-4147-A177-3AD203B41FA5}">
                      <a16:colId xmlns:a16="http://schemas.microsoft.com/office/drawing/2014/main" val="2194848437"/>
                    </a:ext>
                  </a:extLst>
                </a:gridCol>
                <a:gridCol w="2515775">
                  <a:extLst>
                    <a:ext uri="{9D8B030D-6E8A-4147-A177-3AD203B41FA5}">
                      <a16:colId xmlns:a16="http://schemas.microsoft.com/office/drawing/2014/main" val="959279357"/>
                    </a:ext>
                  </a:extLst>
                </a:gridCol>
                <a:gridCol w="2267138">
                  <a:extLst>
                    <a:ext uri="{9D8B030D-6E8A-4147-A177-3AD203B41FA5}">
                      <a16:colId xmlns:a16="http://schemas.microsoft.com/office/drawing/2014/main" val="1101527321"/>
                    </a:ext>
                  </a:extLst>
                </a:gridCol>
              </a:tblGrid>
              <a:tr h="81814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Model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 (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ms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FPS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Params (M)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 (MB)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0002995"/>
                  </a:ext>
                </a:extLst>
              </a:tr>
              <a:tr h="81814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ResNet34+UNet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329.9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6329069"/>
                  </a:ext>
                </a:extLst>
              </a:tr>
              <a:tr h="81814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EfficientViT-b0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215.3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65.0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15330723"/>
                  </a:ext>
                </a:extLst>
              </a:tr>
              <a:tr h="81814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YOLOv11n-seg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121.9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67.4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8059708"/>
                  </a:ext>
                </a:extLst>
              </a:tr>
              <a:tr h="81814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YOLOv11s-seg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111.1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135.9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4928923"/>
                  </a:ext>
                </a:extLst>
              </a:tr>
              <a:tr h="81814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YOLOv12n-seg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94.4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4332701"/>
                  </a:ext>
                </a:extLst>
              </a:tr>
              <a:tr h="81814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YOLOv12s-seg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160.6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0554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4455093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80B4EF-750C-C647-B1F7-C79E42C012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39282" y="1741765"/>
            <a:ext cx="22523605" cy="10232470"/>
          </a:xfrm>
        </p:spPr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EfficientViT </a:t>
            </a:r>
            <a:r>
              <a:rPr lang="en-US" dirty="0"/>
              <a:t>is</a:t>
            </a:r>
            <a:r>
              <a:rPr lang="en-US" b="1" dirty="0"/>
              <a:t> the most robust architecture evaluated, </a:t>
            </a:r>
          </a:p>
          <a:p>
            <a:pPr marL="868680" indent="868680">
              <a:buFont typeface="Arial" panose="020B0604020202020204" pitchFamily="34" charset="0"/>
              <a:buChar char="•"/>
            </a:pPr>
            <a:r>
              <a:rPr lang="en-US" dirty="0"/>
              <a:t>Highest clean prediction accuracy (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96.85%</a:t>
            </a:r>
            <a:r>
              <a:rPr lang="en-US" dirty="0"/>
              <a:t>) </a:t>
            </a:r>
          </a:p>
          <a:p>
            <a:pPr marL="868680" indent="868680">
              <a:buFont typeface="Arial" panose="020B0604020202020204" pitchFamily="34" charset="0"/>
              <a:buChar char="•"/>
            </a:pPr>
            <a:r>
              <a:rPr lang="en-US" dirty="0"/>
              <a:t>Smallest degradation under adversarial patches (</a:t>
            </a:r>
            <a:r>
              <a:rPr lang="en-US" dirty="0">
                <a:solidFill>
                  <a:srgbClr val="FF0000"/>
                </a:solidFill>
              </a:rPr>
              <a:t>5.35% Accuracy Drop</a:t>
            </a:r>
            <a:r>
              <a:rPr lang="en-US" dirty="0"/>
              <a:t>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YOLOv11-seg and YOLOv12-seg are fast enough for real-time off-road navigation, but are less robust under patch attacks:</a:t>
            </a:r>
          </a:p>
          <a:p>
            <a:pPr marL="1554480" indent="-685800">
              <a:buFont typeface="Wingdings" pitchFamily="2" charset="2"/>
              <a:buChar char="§"/>
            </a:pPr>
            <a:r>
              <a:rPr lang="en-US" dirty="0"/>
              <a:t>Inference speed: 111 to 122 FPS for YOLOv11, 81 to 84 FPS for YOLOv12</a:t>
            </a:r>
          </a:p>
          <a:p>
            <a:pPr marL="1554480" indent="-685800">
              <a:buFont typeface="Wingdings" pitchFamily="2" charset="2"/>
              <a:buChar char="§"/>
            </a:pPr>
            <a:r>
              <a:rPr lang="en-US" dirty="0"/>
              <a:t>Larger degradation under patch attacks than EfficientViT (</a:t>
            </a:r>
            <a:r>
              <a:rPr lang="en-US" dirty="0">
                <a:solidFill>
                  <a:srgbClr val="FF0000"/>
                </a:solidFill>
              </a:rPr>
              <a:t>26.55% Accuracy Drop</a:t>
            </a:r>
            <a:r>
              <a:rPr lang="en-US" dirty="0"/>
              <a:t>)</a:t>
            </a:r>
          </a:p>
          <a:p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Off-road perception remains uniquely vulnerable to adversarial patches:</a:t>
            </a:r>
          </a:p>
          <a:p>
            <a:pPr marL="1554480" indent="-685800">
              <a:buFont typeface="Wingdings" pitchFamily="2" charset="2"/>
              <a:buChar char="§"/>
            </a:pPr>
            <a:r>
              <a:rPr lang="en-US" b="1" dirty="0"/>
              <a:t>Traversable terrain </a:t>
            </a:r>
            <a:r>
              <a:rPr lang="en-US" dirty="0"/>
              <a:t>(e.g. grass and trails) can be </a:t>
            </a:r>
            <a:r>
              <a:rPr lang="en-US" b="1" dirty="0"/>
              <a:t>misclassified</a:t>
            </a:r>
          </a:p>
          <a:p>
            <a:pPr marL="1554480" indent="-685800">
              <a:buFont typeface="Wingdings" pitchFamily="2" charset="2"/>
              <a:buChar char="§"/>
            </a:pPr>
            <a:r>
              <a:rPr lang="en-US" dirty="0"/>
              <a:t>Performance degradation increases with patch size</a:t>
            </a:r>
          </a:p>
          <a:p>
            <a:pPr marL="1554480" indent="-685800">
              <a:buFont typeface="Wingdings" pitchFamily="2" charset="2"/>
              <a:buChar char="§"/>
            </a:pPr>
            <a:r>
              <a:rPr lang="en-US" dirty="0"/>
              <a:t>Trends are consistent with prior on-road studies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176811-D485-8034-BB9E-1195FB87E6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39282" y="0"/>
            <a:ext cx="13127502" cy="1857155"/>
          </a:xfrm>
        </p:spPr>
        <p:txBody>
          <a:bodyPr anchor="ctr"/>
          <a:lstStyle/>
          <a:p>
            <a:r>
              <a:rPr lang="en-US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379243981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C2D5DA-FA9C-0B06-2E36-1FA7B80A14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13572" y="2502222"/>
            <a:ext cx="21570174" cy="6329543"/>
          </a:xfrm>
        </p:spPr>
        <p:txBody>
          <a:bodyPr/>
          <a:lstStyle/>
          <a:p>
            <a:r>
              <a:rPr lang="en-US" dirty="0"/>
              <a:t>We aim to:</a:t>
            </a:r>
          </a:p>
          <a:p>
            <a:endParaRPr lang="en-US" dirty="0"/>
          </a:p>
          <a:p>
            <a:pPr marL="685800" indent="-685800">
              <a:buFont typeface="Wingdings" pitchFamily="2" charset="2"/>
              <a:buChar char="ü"/>
            </a:pPr>
            <a:r>
              <a:rPr lang="en-US" dirty="0"/>
              <a:t>Extend this work from perception models to </a:t>
            </a:r>
            <a:r>
              <a:rPr lang="en-US" b="1" dirty="0"/>
              <a:t>Vision-Language-Action (VLA) </a:t>
            </a:r>
            <a:r>
              <a:rPr lang="en-US" dirty="0"/>
              <a:t>models.</a:t>
            </a:r>
          </a:p>
          <a:p>
            <a:pPr marL="685800" indent="-685800">
              <a:lnSpc>
                <a:spcPct val="200000"/>
              </a:lnSpc>
              <a:buFont typeface="Wingdings" pitchFamily="2" charset="2"/>
              <a:buChar char="ü"/>
            </a:pPr>
            <a:r>
              <a:rPr lang="en-US" dirty="0"/>
              <a:t>Evaluate how multimodal reasoning affects attack robustness.</a:t>
            </a:r>
          </a:p>
          <a:p>
            <a:pPr marL="685800" indent="-685800">
              <a:lnSpc>
                <a:spcPct val="200000"/>
              </a:lnSpc>
              <a:buFont typeface="Wingdings" pitchFamily="2" charset="2"/>
              <a:buChar char="ü"/>
            </a:pPr>
            <a:r>
              <a:rPr lang="en-US" dirty="0"/>
              <a:t>Investigate both </a:t>
            </a:r>
            <a:r>
              <a:rPr lang="en-US" b="1" dirty="0"/>
              <a:t>digital and physical attacks </a:t>
            </a:r>
            <a:r>
              <a:rPr lang="en-US" dirty="0"/>
              <a:t>in off-road environments.</a:t>
            </a:r>
          </a:p>
          <a:p>
            <a:pPr marL="685800" indent="-685800">
              <a:lnSpc>
                <a:spcPct val="200000"/>
              </a:lnSpc>
              <a:buFont typeface="Wingdings" pitchFamily="2" charset="2"/>
              <a:buChar char="ü"/>
            </a:pPr>
            <a:r>
              <a:rPr lang="en-US" b="1" dirty="0"/>
              <a:t>Design defenses </a:t>
            </a:r>
            <a:r>
              <a:rPr lang="en-US" dirty="0"/>
              <a:t>for robust off-road VLA systems.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017903-AF52-F697-D447-781C071C67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13572" y="0"/>
            <a:ext cx="13127502" cy="1857155"/>
          </a:xfrm>
        </p:spPr>
        <p:txBody>
          <a:bodyPr anchor="ctr"/>
          <a:lstStyle/>
          <a:p>
            <a:r>
              <a:rPr lang="en-US" dirty="0"/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193625343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91D45B-8FAB-DB21-1887-42F448466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b="1" dirty="0"/>
          </a:p>
          <a:p>
            <a:r>
              <a:rPr lang="en-US" b="1" dirty="0"/>
              <a:t>Core Research Question: </a:t>
            </a:r>
            <a:r>
              <a:rPr lang="en-US" dirty="0"/>
              <a:t>How robust are proposed semantic segmentation models for off-road environments to localized adversarial perturbations?</a:t>
            </a:r>
          </a:p>
          <a:p>
            <a:endParaRPr lang="en-US" b="1" dirty="0"/>
          </a:p>
          <a:p>
            <a:r>
              <a:rPr lang="en-US" b="1" dirty="0"/>
              <a:t>Motivation: </a:t>
            </a:r>
            <a:r>
              <a:rPr lang="en-US" dirty="0"/>
              <a:t>This work aims to bridge the current research gap in understanding how known segmentation model vulnerabilities can impact autonomous vehicles in an offroad setting.</a:t>
            </a:r>
          </a:p>
          <a:p>
            <a:endParaRPr lang="en-US" b="1" dirty="0"/>
          </a:p>
          <a:p>
            <a:r>
              <a:rPr lang="en-US" b="1" dirty="0"/>
              <a:t>Goal: </a:t>
            </a:r>
            <a:r>
              <a:rPr lang="en-US" dirty="0"/>
              <a:t>Identify which segmentation models deliver accurate predictions for off-road terrain while exhibiting robustness to adversarial patches.</a:t>
            </a:r>
            <a:endParaRPr lang="en-US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C7E19E-1634-F42F-F891-23F5F021B5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Research Goals and Questions </a:t>
            </a:r>
          </a:p>
        </p:txBody>
      </p:sp>
    </p:spTree>
    <p:extLst>
      <p:ext uri="{BB962C8B-B14F-4D97-AF65-F5344CB8AC3E}">
        <p14:creationId xmlns:p14="http://schemas.microsoft.com/office/powerpoint/2010/main" val="134998881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E4051F-13B2-7A00-2C33-41C2B29637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5594" y="1671744"/>
            <a:ext cx="21862976" cy="2170518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sz="4400" dirty="0"/>
              <a:t>Train segmentation models on Modified YCOR Off-road Dataset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Optimize adversarial patches for each model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Evaluate the impact on performance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7DD15B-D323-3FE0-BAAD-41C5F13851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0"/>
            <a:ext cx="13127502" cy="1857155"/>
          </a:xfrm>
        </p:spPr>
        <p:txBody>
          <a:bodyPr anchor="ctr"/>
          <a:lstStyle/>
          <a:p>
            <a:r>
              <a:rPr lang="en-US" dirty="0"/>
              <a:t>Methodology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2EE5311-7B61-514C-85FD-CB143DFCFB77}"/>
              </a:ext>
            </a:extLst>
          </p:cNvPr>
          <p:cNvGrpSpPr/>
          <p:nvPr/>
        </p:nvGrpSpPr>
        <p:grpSpPr>
          <a:xfrm>
            <a:off x="9768469" y="3950380"/>
            <a:ext cx="14150102" cy="8776928"/>
            <a:chOff x="7112339" y="15362960"/>
            <a:chExt cx="3831571" cy="3000810"/>
          </a:xfrm>
        </p:grpSpPr>
        <p:pic>
          <p:nvPicPr>
            <p:cNvPr id="5" name="Picture 4" descr="A colorful background with many different colors&#10;&#10;AI-generated content may be incorrect.">
              <a:extLst>
                <a:ext uri="{FF2B5EF4-FFF2-40B4-BE49-F238E27FC236}">
                  <a16:creationId xmlns:a16="http://schemas.microsoft.com/office/drawing/2014/main" id="{10B3719D-84CB-1530-BE81-D447A6C25D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92451" y="15362961"/>
              <a:ext cx="1156564" cy="1156564"/>
            </a:xfrm>
            <a:prstGeom prst="rect">
              <a:avLst/>
            </a:prstGeom>
          </p:spPr>
        </p:pic>
        <p:pic>
          <p:nvPicPr>
            <p:cNvPr id="6" name="Picture 5" descr="A blurry image of a room&#10;&#10;AI-generated content may be incorrect.">
              <a:extLst>
                <a:ext uri="{FF2B5EF4-FFF2-40B4-BE49-F238E27FC236}">
                  <a16:creationId xmlns:a16="http://schemas.microsoft.com/office/drawing/2014/main" id="{F347A26C-DBCC-FA58-29EE-C04F666A45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01093" y="15362960"/>
              <a:ext cx="1156564" cy="1156564"/>
            </a:xfrm>
            <a:prstGeom prst="rect">
              <a:avLst/>
            </a:prstGeom>
          </p:spPr>
        </p:pic>
        <p:pic>
          <p:nvPicPr>
            <p:cNvPr id="7" name="Picture 6" descr="A blurry image of a square with colorful lines&#10;&#10;AI-generated content may be incorrect.">
              <a:extLst>
                <a:ext uri="{FF2B5EF4-FFF2-40B4-BE49-F238E27FC236}">
                  <a16:creationId xmlns:a16="http://schemas.microsoft.com/office/drawing/2014/main" id="{DF9FA148-893B-D788-0D58-42ECBC2AA9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83809" y="15362960"/>
              <a:ext cx="1156563" cy="1156563"/>
            </a:xfrm>
            <a:prstGeom prst="rect">
              <a:avLst/>
            </a:prstGeom>
          </p:spPr>
        </p:pic>
        <p:pic>
          <p:nvPicPr>
            <p:cNvPr id="8" name="Picture 7" descr="A close up of a television screen&#10;&#10;AI-generated content may be incorrect.">
              <a:extLst>
                <a:ext uri="{FF2B5EF4-FFF2-40B4-BE49-F238E27FC236}">
                  <a16:creationId xmlns:a16="http://schemas.microsoft.com/office/drawing/2014/main" id="{915EBF68-2DDF-DF03-73E5-5DF2A8C11B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8640" y="16892861"/>
              <a:ext cx="1155270" cy="1155270"/>
            </a:xfrm>
            <a:prstGeom prst="rect">
              <a:avLst/>
            </a:prstGeom>
          </p:spPr>
        </p:pic>
        <p:pic>
          <p:nvPicPr>
            <p:cNvPr id="9" name="Picture 8" descr="A colorful pattern on a black background&#10;&#10;AI-generated content may be incorrect.">
              <a:extLst>
                <a:ext uri="{FF2B5EF4-FFF2-40B4-BE49-F238E27FC236}">
                  <a16:creationId xmlns:a16="http://schemas.microsoft.com/office/drawing/2014/main" id="{E3CF8ACD-5F26-B74B-DE27-4CECA902BC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201093" y="16892861"/>
              <a:ext cx="1156562" cy="1156562"/>
            </a:xfrm>
            <a:prstGeom prst="rect">
              <a:avLst/>
            </a:prstGeom>
          </p:spPr>
        </p:pic>
        <p:pic>
          <p:nvPicPr>
            <p:cNvPr id="10" name="Picture 9" descr="A close up of a screen&#10;&#10;AI-generated content may be incorrect.">
              <a:extLst>
                <a:ext uri="{FF2B5EF4-FFF2-40B4-BE49-F238E27FC236}">
                  <a16:creationId xmlns:a16="http://schemas.microsoft.com/office/drawing/2014/main" id="{F9A53334-5C41-E9E6-9CA9-BDFAC3C461B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492453" y="16891569"/>
              <a:ext cx="1156562" cy="1156562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440504B-4A06-1F29-17B9-791C25AB7805}"/>
                </a:ext>
              </a:extLst>
            </p:cNvPr>
            <p:cNvSpPr txBox="1"/>
            <p:nvPr/>
          </p:nvSpPr>
          <p:spPr>
            <a:xfrm>
              <a:off x="8301022" y="18149844"/>
              <a:ext cx="1705772" cy="2139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Franklin Gothic Book" panose="020B0503020102020204" pitchFamily="34" charset="0"/>
                </a:rPr>
                <a:t>AdvTransfer Patch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4D705F4-2417-E98E-07C2-BF2604F4BB92}"/>
                </a:ext>
              </a:extLst>
            </p:cNvPr>
            <p:cNvSpPr txBox="1"/>
            <p:nvPr/>
          </p:nvSpPr>
          <p:spPr>
            <a:xfrm>
              <a:off x="10003605" y="16568155"/>
              <a:ext cx="909205" cy="2139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Franklin Gothic Book" panose="020B0503020102020204" pitchFamily="34" charset="0"/>
                </a:rPr>
                <a:t>Patch-Wise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BC70F43-DC13-132F-3695-DF3ADA993B1B}"/>
                </a:ext>
              </a:extLst>
            </p:cNvPr>
            <p:cNvSpPr txBox="1"/>
            <p:nvPr/>
          </p:nvSpPr>
          <p:spPr>
            <a:xfrm>
              <a:off x="7112339" y="18137047"/>
              <a:ext cx="1456171" cy="2139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Franklin Gothic Book" panose="020B0503020102020204" pitchFamily="34" charset="0"/>
                </a:rPr>
                <a:t>SemSegAdv Patch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F4E1304-E777-D80D-418C-FA08563F4258}"/>
                </a:ext>
              </a:extLst>
            </p:cNvPr>
            <p:cNvSpPr txBox="1"/>
            <p:nvPr/>
          </p:nvSpPr>
          <p:spPr>
            <a:xfrm>
              <a:off x="7318278" y="16568155"/>
              <a:ext cx="909205" cy="2139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Franklin Gothic Book" panose="020B0503020102020204" pitchFamily="34" charset="0"/>
                </a:rPr>
                <a:t>LaVAN Patch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05E1C6E-9FB0-8AD1-6DEC-22F316D4753C}"/>
                </a:ext>
              </a:extLst>
            </p:cNvPr>
            <p:cNvSpPr txBox="1"/>
            <p:nvPr/>
          </p:nvSpPr>
          <p:spPr>
            <a:xfrm>
              <a:off x="9858995" y="18137047"/>
              <a:ext cx="1006189" cy="2139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Franklin Gothic Book" panose="020B0503020102020204" pitchFamily="34" charset="0"/>
                </a:rPr>
                <a:t>Dummy Patch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C482741-A0D4-8BB6-973D-DAAB261A0338}"/>
                </a:ext>
              </a:extLst>
            </p:cNvPr>
            <p:cNvSpPr txBox="1"/>
            <p:nvPr/>
          </p:nvSpPr>
          <p:spPr>
            <a:xfrm>
              <a:off x="8683531" y="16568155"/>
              <a:ext cx="909205" cy="2139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Franklin Gothic Book" panose="020B0503020102020204" pitchFamily="34" charset="0"/>
                </a:rPr>
                <a:t>DiAP Patch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F8AF552-E4B8-7795-D0A5-8C07F42A1D18}"/>
              </a:ext>
            </a:extLst>
          </p:cNvPr>
          <p:cNvSpPr txBox="1"/>
          <p:nvPr/>
        </p:nvSpPr>
        <p:spPr>
          <a:xfrm>
            <a:off x="1981199" y="4480120"/>
            <a:ext cx="7617241" cy="28725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274320" marR="0" lvl="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Segmentation Models Evaluated: </a:t>
            </a:r>
          </a:p>
          <a:p>
            <a:pPr marL="1017270" marR="0" lvl="0" indent="-74295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ResNet34+Unet</a:t>
            </a:r>
          </a:p>
          <a:p>
            <a:pPr marL="1017270" marR="0" lvl="0" indent="-74295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EfficientViT</a:t>
            </a:r>
          </a:p>
          <a:p>
            <a:pPr marL="1017270" marR="0" lvl="0" indent="-74295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YOLOv11n/s-seg</a:t>
            </a:r>
          </a:p>
          <a:p>
            <a:pPr marL="1017270" marR="0" lvl="0" indent="-74295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YOLOv12n/s-seg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BBD48A0-4DBC-EE52-0C41-A4EADEC0A2CF}"/>
              </a:ext>
            </a:extLst>
          </p:cNvPr>
          <p:cNvSpPr txBox="1"/>
          <p:nvPr/>
        </p:nvSpPr>
        <p:spPr>
          <a:xfrm>
            <a:off x="1981201" y="7888580"/>
            <a:ext cx="7617226" cy="39703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74320" lvl="2" indent="0" algn="l" hangingPunct="1"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Adversarial Patches Used:</a:t>
            </a:r>
          </a:p>
          <a:p>
            <a:pPr marL="274320" lvl="2" indent="742950" algn="l" hangingPunct="1">
              <a:buFont typeface="+mj-lt"/>
              <a:buAutoNum type="arabicPeriod"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LaVAN Patch</a:t>
            </a:r>
          </a:p>
          <a:p>
            <a:pPr marL="274320" lvl="2" indent="742950" algn="l" hangingPunct="1">
              <a:buFont typeface="+mj-lt"/>
              <a:buAutoNum type="arabicPeriod"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SemSegAdvPatch</a:t>
            </a:r>
          </a:p>
          <a:p>
            <a:pPr marL="274320" lvl="2" indent="742950" algn="l" hangingPunct="1">
              <a:buFont typeface="+mj-lt"/>
              <a:buAutoNum type="arabicPeriod"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Patch-Wise</a:t>
            </a:r>
          </a:p>
          <a:p>
            <a:pPr marL="274320" lvl="2" indent="742950" algn="l" hangingPunct="1">
              <a:buFont typeface="+mj-lt"/>
              <a:buAutoNum type="arabicPeriod"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DiAP</a:t>
            </a:r>
          </a:p>
          <a:p>
            <a:pPr marL="274320" lvl="2" indent="742950" algn="l" hangingPunct="1">
              <a:buFont typeface="+mj-lt"/>
              <a:buAutoNum type="arabicPeriod"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AdvTransferpatch</a:t>
            </a:r>
          </a:p>
          <a:p>
            <a:pPr marL="274320" lvl="2" indent="742950" algn="l" hangingPunct="1">
              <a:buFont typeface="+mj-lt"/>
              <a:buAutoNum type="arabicPeriod"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Dummy Patch</a:t>
            </a:r>
          </a:p>
        </p:txBody>
      </p:sp>
    </p:spTree>
    <p:extLst>
      <p:ext uri="{BB962C8B-B14F-4D97-AF65-F5344CB8AC3E}">
        <p14:creationId xmlns:p14="http://schemas.microsoft.com/office/powerpoint/2010/main" val="398112913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77361A-CCEF-4A5A-2EDA-0880F8D997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0669" y="0"/>
            <a:ext cx="13127502" cy="1857155"/>
          </a:xfrm>
        </p:spPr>
        <p:txBody>
          <a:bodyPr anchor="ctr"/>
          <a:lstStyle/>
          <a:p>
            <a:r>
              <a:rPr lang="en-US" dirty="0"/>
              <a:t>Methodology Overview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3644BB2-9007-0849-9FDA-F5C3947A455D}"/>
              </a:ext>
            </a:extLst>
          </p:cNvPr>
          <p:cNvGrpSpPr/>
          <p:nvPr/>
        </p:nvGrpSpPr>
        <p:grpSpPr>
          <a:xfrm>
            <a:off x="914400" y="1618813"/>
            <a:ext cx="23153914" cy="10670199"/>
            <a:chOff x="237436" y="20943393"/>
            <a:chExt cx="17115688" cy="823809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45D2ED9-F781-4DB8-6AFE-CCB27C6E8B57}"/>
                </a:ext>
              </a:extLst>
            </p:cNvPr>
            <p:cNvSpPr txBox="1"/>
            <p:nvPr/>
          </p:nvSpPr>
          <p:spPr>
            <a:xfrm>
              <a:off x="1391119" y="21137081"/>
              <a:ext cx="5396285" cy="308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C00000"/>
                  </a:solidFill>
                  <a:latin typeface="Franklin Gothic Book" panose="020B0503020102020204" pitchFamily="34" charset="0"/>
                </a:rPr>
                <a:t>Train Segmentation Models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E6C0924-A477-BDAF-ED93-D136BFDCAA53}"/>
                </a:ext>
              </a:extLst>
            </p:cNvPr>
            <p:cNvSpPr txBox="1"/>
            <p:nvPr/>
          </p:nvSpPr>
          <p:spPr>
            <a:xfrm>
              <a:off x="10317770" y="21146654"/>
              <a:ext cx="5407288" cy="308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C00000"/>
                  </a:solidFill>
                  <a:latin typeface="Franklin Gothic Book" panose="020B0503020102020204" pitchFamily="34" charset="0"/>
                </a:rPr>
                <a:t>Optimize Adversarial Patches on Trained Weights</a:t>
              </a:r>
            </a:p>
          </p:txBody>
        </p:sp>
        <p:pic>
          <p:nvPicPr>
            <p:cNvPr id="7" name="Graphic 6" descr="Badge with solid fill">
              <a:extLst>
                <a:ext uri="{FF2B5EF4-FFF2-40B4-BE49-F238E27FC236}">
                  <a16:creationId xmlns:a16="http://schemas.microsoft.com/office/drawing/2014/main" id="{4288C2DD-3FFB-71B2-88B8-B8E073A61B8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152184" y="20943393"/>
              <a:ext cx="622935" cy="622936"/>
            </a:xfrm>
            <a:prstGeom prst="rect">
              <a:avLst/>
            </a:prstGeom>
          </p:spPr>
        </p:pic>
        <p:pic>
          <p:nvPicPr>
            <p:cNvPr id="8" name="Graphic 7" descr="Badge 1 with solid fill">
              <a:extLst>
                <a:ext uri="{FF2B5EF4-FFF2-40B4-BE49-F238E27FC236}">
                  <a16:creationId xmlns:a16="http://schemas.microsoft.com/office/drawing/2014/main" id="{08A74B07-7D64-6944-F3EA-EAE6DD051CA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71092" y="21049174"/>
              <a:ext cx="517157" cy="517156"/>
            </a:xfrm>
            <a:prstGeom prst="rect">
              <a:avLst/>
            </a:prstGeom>
          </p:spPr>
        </p:pic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DC616B54-3182-D29D-605D-7A509A042634}"/>
                </a:ext>
              </a:extLst>
            </p:cNvPr>
            <p:cNvSpPr/>
            <p:nvPr/>
          </p:nvSpPr>
          <p:spPr>
            <a:xfrm>
              <a:off x="237436" y="21553740"/>
              <a:ext cx="7474333" cy="4146524"/>
            </a:xfrm>
            <a:prstGeom prst="roundRect">
              <a:avLst/>
            </a:prstGeom>
            <a:noFill/>
            <a:ln w="19050" cap="flat" cmpd="sng" algn="ctr">
              <a:solidFill>
                <a:schemeClr val="bg2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82CEFBF-5D66-9C1F-750E-250BBE3790D9}"/>
                </a:ext>
              </a:extLst>
            </p:cNvPr>
            <p:cNvSpPr txBox="1"/>
            <p:nvPr/>
          </p:nvSpPr>
          <p:spPr>
            <a:xfrm>
              <a:off x="3515631" y="22169675"/>
              <a:ext cx="1140342" cy="308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Franklin Gothic Book" panose="020B0503020102020204" pitchFamily="34" charset="0"/>
                </a:rPr>
                <a:t>CNN-Based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DCD5BB-F8C4-A5D7-A329-CD58A3F3B0C5}"/>
                </a:ext>
              </a:extLst>
            </p:cNvPr>
            <p:cNvSpPr/>
            <p:nvPr/>
          </p:nvSpPr>
          <p:spPr>
            <a:xfrm>
              <a:off x="3343341" y="22498691"/>
              <a:ext cx="1541161" cy="43061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ResNet34+UNet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517EFE3-18A7-7012-05DD-5C8507B1A47B}"/>
                </a:ext>
              </a:extLst>
            </p:cNvPr>
            <p:cNvSpPr txBox="1"/>
            <p:nvPr/>
          </p:nvSpPr>
          <p:spPr>
            <a:xfrm>
              <a:off x="3273232" y="23060456"/>
              <a:ext cx="1673456" cy="308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Franklin Gothic Book" panose="020B0503020102020204" pitchFamily="34" charset="0"/>
                </a:rPr>
                <a:t>Transformer-Based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0F43C40-9027-FFA1-4417-45DC49075792}"/>
                </a:ext>
              </a:extLst>
            </p:cNvPr>
            <p:cNvSpPr/>
            <p:nvPr/>
          </p:nvSpPr>
          <p:spPr>
            <a:xfrm>
              <a:off x="3547531" y="23409464"/>
              <a:ext cx="1076546" cy="43061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EfficientViT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6A5C23A-E413-027F-FBDC-EE4A747E02AC}"/>
                </a:ext>
              </a:extLst>
            </p:cNvPr>
            <p:cNvSpPr txBox="1"/>
            <p:nvPr/>
          </p:nvSpPr>
          <p:spPr>
            <a:xfrm>
              <a:off x="3249074" y="24007821"/>
              <a:ext cx="1673456" cy="308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Franklin Gothic Book" panose="020B0503020102020204" pitchFamily="34" charset="0"/>
                </a:rPr>
                <a:t>Single-Shot CNN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2D5C3BF-E502-1D10-8B95-D81766CC240D}"/>
                </a:ext>
              </a:extLst>
            </p:cNvPr>
            <p:cNvSpPr/>
            <p:nvPr/>
          </p:nvSpPr>
          <p:spPr>
            <a:xfrm>
              <a:off x="3391808" y="24330022"/>
              <a:ext cx="1344926" cy="10605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YOLOv11n-seg</a:t>
              </a:r>
            </a:p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YOLOv11s-seg</a:t>
              </a:r>
            </a:p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YOLOv12n-seg</a:t>
              </a:r>
            </a:p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YOLOv12s-seg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081F4F7-3F2A-28D1-0204-1754096D06B6}"/>
                </a:ext>
              </a:extLst>
            </p:cNvPr>
            <p:cNvSpPr txBox="1"/>
            <p:nvPr/>
          </p:nvSpPr>
          <p:spPr>
            <a:xfrm>
              <a:off x="500688" y="22144091"/>
              <a:ext cx="1322581" cy="546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Franklin Gothic Book" panose="020B0503020102020204" pitchFamily="34" charset="0"/>
                </a:rPr>
                <a:t>Modified YCOR Dataset</a:t>
              </a:r>
            </a:p>
          </p:txBody>
        </p:sp>
        <p:pic>
          <p:nvPicPr>
            <p:cNvPr id="17" name="Picture 16" descr="A long shot of a dirt road&#10;&#10;AI-generated content may be incorrect.">
              <a:extLst>
                <a:ext uri="{FF2B5EF4-FFF2-40B4-BE49-F238E27FC236}">
                  <a16:creationId xmlns:a16="http://schemas.microsoft.com/office/drawing/2014/main" id="{AB7FBC25-06CA-2633-A433-5F22EDB466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5160" y="22913949"/>
              <a:ext cx="484748" cy="484748"/>
            </a:xfrm>
            <a:prstGeom prst="rect">
              <a:avLst/>
            </a:prstGeom>
          </p:spPr>
        </p:pic>
        <p:pic>
          <p:nvPicPr>
            <p:cNvPr id="18" name="Picture 17" descr="A green and blue background&#10;&#10;AI-generated content may be incorrect.">
              <a:extLst>
                <a:ext uri="{FF2B5EF4-FFF2-40B4-BE49-F238E27FC236}">
                  <a16:creationId xmlns:a16="http://schemas.microsoft.com/office/drawing/2014/main" id="{F988FF0D-B6BC-9523-54F5-ADA73C5224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4048" y="22920759"/>
              <a:ext cx="484748" cy="484748"/>
            </a:xfrm>
            <a:prstGeom prst="rect">
              <a:avLst/>
            </a:prstGeom>
          </p:spPr>
        </p:pic>
        <p:sp>
          <p:nvSpPr>
            <p:cNvPr id="19" name="Plus 18">
              <a:extLst>
                <a:ext uri="{FF2B5EF4-FFF2-40B4-BE49-F238E27FC236}">
                  <a16:creationId xmlns:a16="http://schemas.microsoft.com/office/drawing/2014/main" id="{180F114A-6EB7-B8BB-BCBB-47B1E687C2D1}"/>
                </a:ext>
              </a:extLst>
            </p:cNvPr>
            <p:cNvSpPr/>
            <p:nvPr/>
          </p:nvSpPr>
          <p:spPr>
            <a:xfrm>
              <a:off x="1079492" y="23073836"/>
              <a:ext cx="164975" cy="164975"/>
            </a:xfrm>
            <a:prstGeom prst="mathPlus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pic>
          <p:nvPicPr>
            <p:cNvPr id="20" name="Picture 19" descr="A dirt road through a forest&#10;&#10;AI-generated content may be incorrect.">
              <a:extLst>
                <a:ext uri="{FF2B5EF4-FFF2-40B4-BE49-F238E27FC236}">
                  <a16:creationId xmlns:a16="http://schemas.microsoft.com/office/drawing/2014/main" id="{8EB473F4-59C7-8F1F-E56A-4E3AC7A113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5160" y="23513904"/>
              <a:ext cx="484748" cy="484748"/>
            </a:xfrm>
            <a:prstGeom prst="rect">
              <a:avLst/>
            </a:prstGeom>
          </p:spPr>
        </p:pic>
        <p:pic>
          <p:nvPicPr>
            <p:cNvPr id="21" name="Picture 20" descr="A green and blue landscape&#10;&#10;AI-generated content may be incorrect.">
              <a:extLst>
                <a:ext uri="{FF2B5EF4-FFF2-40B4-BE49-F238E27FC236}">
                  <a16:creationId xmlns:a16="http://schemas.microsoft.com/office/drawing/2014/main" id="{BC9771E8-D9B7-36E5-BA9A-1E1454E252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8800" y="23518656"/>
              <a:ext cx="479997" cy="479997"/>
            </a:xfrm>
            <a:prstGeom prst="rect">
              <a:avLst/>
            </a:prstGeom>
          </p:spPr>
        </p:pic>
        <p:sp>
          <p:nvSpPr>
            <p:cNvPr id="22" name="Plus 21">
              <a:extLst>
                <a:ext uri="{FF2B5EF4-FFF2-40B4-BE49-F238E27FC236}">
                  <a16:creationId xmlns:a16="http://schemas.microsoft.com/office/drawing/2014/main" id="{BE6DD793-CC5E-D596-7F40-677402A65C5B}"/>
                </a:ext>
              </a:extLst>
            </p:cNvPr>
            <p:cNvSpPr/>
            <p:nvPr/>
          </p:nvSpPr>
          <p:spPr>
            <a:xfrm>
              <a:off x="1079492" y="23673792"/>
              <a:ext cx="164975" cy="164975"/>
            </a:xfrm>
            <a:prstGeom prst="mathPlus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pic>
          <p:nvPicPr>
            <p:cNvPr id="23" name="Picture 22" descr="A dirt road through a forest&#10;&#10;AI-generated content may be incorrect.">
              <a:extLst>
                <a:ext uri="{FF2B5EF4-FFF2-40B4-BE49-F238E27FC236}">
                  <a16:creationId xmlns:a16="http://schemas.microsoft.com/office/drawing/2014/main" id="{A584931E-C129-06A8-C027-42148CDD5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45159" y="24111801"/>
              <a:ext cx="484748" cy="484748"/>
            </a:xfrm>
            <a:prstGeom prst="rect">
              <a:avLst/>
            </a:prstGeom>
          </p:spPr>
        </p:pic>
        <p:pic>
          <p:nvPicPr>
            <p:cNvPr id="24" name="Picture 23" descr="A road in a green field&#10;&#10;AI-generated content may be incorrect.">
              <a:extLst>
                <a:ext uri="{FF2B5EF4-FFF2-40B4-BE49-F238E27FC236}">
                  <a16:creationId xmlns:a16="http://schemas.microsoft.com/office/drawing/2014/main" id="{AF770DA2-93DD-7336-3C94-21B7BA10681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294049" y="24111802"/>
              <a:ext cx="479997" cy="479997"/>
            </a:xfrm>
            <a:prstGeom prst="rect">
              <a:avLst/>
            </a:prstGeom>
          </p:spPr>
        </p:pic>
        <p:sp>
          <p:nvSpPr>
            <p:cNvPr id="25" name="Double Brace 24">
              <a:extLst>
                <a:ext uri="{FF2B5EF4-FFF2-40B4-BE49-F238E27FC236}">
                  <a16:creationId xmlns:a16="http://schemas.microsoft.com/office/drawing/2014/main" id="{5B290CD5-53A7-934B-DB46-A8FB64EAE0A8}"/>
                </a:ext>
              </a:extLst>
            </p:cNvPr>
            <p:cNvSpPr/>
            <p:nvPr/>
          </p:nvSpPr>
          <p:spPr>
            <a:xfrm>
              <a:off x="259364" y="22720517"/>
              <a:ext cx="1738787" cy="2111858"/>
            </a:xfrm>
            <a:prstGeom prst="bracePair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26" name="Double Brace 25">
              <a:extLst>
                <a:ext uri="{FF2B5EF4-FFF2-40B4-BE49-F238E27FC236}">
                  <a16:creationId xmlns:a16="http://schemas.microsoft.com/office/drawing/2014/main" id="{CBA609D1-26E0-DE77-0D9C-ED2ED591BFEC}"/>
                </a:ext>
              </a:extLst>
            </p:cNvPr>
            <p:cNvSpPr/>
            <p:nvPr/>
          </p:nvSpPr>
          <p:spPr>
            <a:xfrm>
              <a:off x="2824733" y="22096411"/>
              <a:ext cx="2529840" cy="3360071"/>
            </a:xfrm>
            <a:prstGeom prst="bracePair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27" name="Plus 26">
              <a:extLst>
                <a:ext uri="{FF2B5EF4-FFF2-40B4-BE49-F238E27FC236}">
                  <a16:creationId xmlns:a16="http://schemas.microsoft.com/office/drawing/2014/main" id="{045D6665-BD88-43ED-0CCD-0B9A25EB8261}"/>
                </a:ext>
              </a:extLst>
            </p:cNvPr>
            <p:cNvSpPr/>
            <p:nvPr/>
          </p:nvSpPr>
          <p:spPr>
            <a:xfrm>
              <a:off x="1079492" y="24269314"/>
              <a:ext cx="164975" cy="164975"/>
            </a:xfrm>
            <a:prstGeom prst="mathPlus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28" name="Right Arrow 27">
              <a:extLst>
                <a:ext uri="{FF2B5EF4-FFF2-40B4-BE49-F238E27FC236}">
                  <a16:creationId xmlns:a16="http://schemas.microsoft.com/office/drawing/2014/main" id="{AD81EB73-D68F-E3A1-9F9C-CDDF4BB05556}"/>
                </a:ext>
              </a:extLst>
            </p:cNvPr>
            <p:cNvSpPr/>
            <p:nvPr/>
          </p:nvSpPr>
          <p:spPr>
            <a:xfrm>
              <a:off x="2071049" y="23620234"/>
              <a:ext cx="690803" cy="312420"/>
            </a:xfrm>
            <a:prstGeom prst="rightArrow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B1FA2CB-8983-EEC6-2423-DD8724104584}"/>
                </a:ext>
              </a:extLst>
            </p:cNvPr>
            <p:cNvSpPr txBox="1"/>
            <p:nvPr/>
          </p:nvSpPr>
          <p:spPr>
            <a:xfrm>
              <a:off x="2855613" y="21553741"/>
              <a:ext cx="2460381" cy="546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Franklin Gothic Book" panose="020B0503020102020204" pitchFamily="34" charset="0"/>
                </a:rPr>
                <a:t>Segmentation Model Architecture</a:t>
              </a:r>
            </a:p>
          </p:txBody>
        </p:sp>
        <p:sp>
          <p:nvSpPr>
            <p:cNvPr id="30" name="Right Arrow 29">
              <a:extLst>
                <a:ext uri="{FF2B5EF4-FFF2-40B4-BE49-F238E27FC236}">
                  <a16:creationId xmlns:a16="http://schemas.microsoft.com/office/drawing/2014/main" id="{158BD24B-7D3F-2C47-AB45-5476EFFBE54F}"/>
                </a:ext>
              </a:extLst>
            </p:cNvPr>
            <p:cNvSpPr/>
            <p:nvPr/>
          </p:nvSpPr>
          <p:spPr>
            <a:xfrm>
              <a:off x="5417456" y="23620234"/>
              <a:ext cx="690803" cy="312420"/>
            </a:xfrm>
            <a:prstGeom prst="rightArrow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pic>
          <p:nvPicPr>
            <p:cNvPr id="31" name="Picture 30" descr="A green and blue background&#10;&#10;AI-generated content may be incorrect.">
              <a:extLst>
                <a:ext uri="{FF2B5EF4-FFF2-40B4-BE49-F238E27FC236}">
                  <a16:creationId xmlns:a16="http://schemas.microsoft.com/office/drawing/2014/main" id="{609A9D79-73DC-AB84-A78C-2AB31FE98E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389259" y="22781227"/>
              <a:ext cx="975051" cy="975051"/>
            </a:xfrm>
            <a:prstGeom prst="rect">
              <a:avLst/>
            </a:prstGeom>
          </p:spPr>
        </p:pic>
        <p:pic>
          <p:nvPicPr>
            <p:cNvPr id="32" name="Picture 31" descr="A screenshot of a computer&#10;&#10;AI-generated content may be incorrect.">
              <a:extLst>
                <a:ext uri="{FF2B5EF4-FFF2-40B4-BE49-F238E27FC236}">
                  <a16:creationId xmlns:a16="http://schemas.microsoft.com/office/drawing/2014/main" id="{287739A0-F154-C832-5D5A-D5862B15E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389259" y="23853017"/>
              <a:ext cx="975051" cy="975051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DB84F9D-DDA5-6002-B88D-36E329ADED75}"/>
                </a:ext>
              </a:extLst>
            </p:cNvPr>
            <p:cNvSpPr txBox="1"/>
            <p:nvPr/>
          </p:nvSpPr>
          <p:spPr>
            <a:xfrm>
              <a:off x="6149499" y="22281090"/>
              <a:ext cx="1454570" cy="5465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latin typeface="Franklin Gothic Book" panose="020B0503020102020204" pitchFamily="34" charset="0"/>
                </a:rPr>
                <a:t>Clean Predictions</a:t>
              </a:r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6AE46919-0186-FB55-A59E-6C6A3705C594}"/>
                </a:ext>
              </a:extLst>
            </p:cNvPr>
            <p:cNvSpPr/>
            <p:nvPr/>
          </p:nvSpPr>
          <p:spPr>
            <a:xfrm>
              <a:off x="8684127" y="21613375"/>
              <a:ext cx="8484782" cy="3689981"/>
            </a:xfrm>
            <a:prstGeom prst="roundRect">
              <a:avLst/>
            </a:prstGeom>
            <a:noFill/>
            <a:ln w="19050" cap="flat" cmpd="sng" algn="ctr">
              <a:solidFill>
                <a:schemeClr val="bg2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9F8CABD-4886-E97B-27DC-82678A28A696}"/>
                </a:ext>
              </a:extLst>
            </p:cNvPr>
            <p:cNvSpPr txBox="1"/>
            <p:nvPr/>
          </p:nvSpPr>
          <p:spPr>
            <a:xfrm>
              <a:off x="8900418" y="22665952"/>
              <a:ext cx="1460097" cy="308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Franklin Gothic Book" panose="020B0503020102020204" pitchFamily="34" charset="0"/>
                </a:rPr>
                <a:t>Trained Weights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E116DDCC-F6AF-3508-D8E0-6237D9954C41}"/>
                </a:ext>
              </a:extLst>
            </p:cNvPr>
            <p:cNvSpPr/>
            <p:nvPr/>
          </p:nvSpPr>
          <p:spPr>
            <a:xfrm>
              <a:off x="8850854" y="22969133"/>
              <a:ext cx="1560749" cy="154707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ResNet34+Unet</a:t>
              </a:r>
            </a:p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EfficientViT</a:t>
              </a:r>
            </a:p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YOLOv11n-seg</a:t>
              </a:r>
            </a:p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YOLOv11s-seg</a:t>
              </a:r>
            </a:p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YOLOv12n-seg</a:t>
              </a:r>
            </a:p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YOLOv12s-seg</a:t>
              </a:r>
            </a:p>
          </p:txBody>
        </p:sp>
        <p:sp>
          <p:nvSpPr>
            <p:cNvPr id="37" name="Plus 36">
              <a:extLst>
                <a:ext uri="{FF2B5EF4-FFF2-40B4-BE49-F238E27FC236}">
                  <a16:creationId xmlns:a16="http://schemas.microsoft.com/office/drawing/2014/main" id="{AEF523E0-C426-F78B-8165-3F2A68FDEAF9}"/>
                </a:ext>
              </a:extLst>
            </p:cNvPr>
            <p:cNvSpPr/>
            <p:nvPr/>
          </p:nvSpPr>
          <p:spPr>
            <a:xfrm>
              <a:off x="10506494" y="23430562"/>
              <a:ext cx="405906" cy="405906"/>
            </a:xfrm>
            <a:prstGeom prst="mathPlus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B840C1D-6DBF-739C-16A0-D80027C9B553}"/>
                </a:ext>
              </a:extLst>
            </p:cNvPr>
            <p:cNvSpPr txBox="1"/>
            <p:nvPr/>
          </p:nvSpPr>
          <p:spPr>
            <a:xfrm>
              <a:off x="10727803" y="21799630"/>
              <a:ext cx="2080949" cy="546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Franklin Gothic Book" panose="020B0503020102020204" pitchFamily="34" charset="0"/>
                </a:rPr>
                <a:t>Modified YCOR Train Split</a:t>
              </a:r>
            </a:p>
          </p:txBody>
        </p:sp>
        <p:pic>
          <p:nvPicPr>
            <p:cNvPr id="39" name="Picture 38" descr="A long dirt road with trees and bushes&#10;&#10;AI-generated content may be incorrect.">
              <a:extLst>
                <a:ext uri="{FF2B5EF4-FFF2-40B4-BE49-F238E27FC236}">
                  <a16:creationId xmlns:a16="http://schemas.microsoft.com/office/drawing/2014/main" id="{46737B99-238D-573A-ADCE-FFF4B873FA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1046351" y="22392591"/>
              <a:ext cx="1325224" cy="704025"/>
            </a:xfrm>
            <a:prstGeom prst="rect">
              <a:avLst/>
            </a:prstGeom>
          </p:spPr>
        </p:pic>
        <p:pic>
          <p:nvPicPr>
            <p:cNvPr id="40" name="Picture 39" descr="A military tank driving through sand&#10;&#10;AI-generated content may be incorrect.">
              <a:extLst>
                <a:ext uri="{FF2B5EF4-FFF2-40B4-BE49-F238E27FC236}">
                  <a16:creationId xmlns:a16="http://schemas.microsoft.com/office/drawing/2014/main" id="{C5272448-6495-EC74-B37D-EAAB97204C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1046351" y="23241015"/>
              <a:ext cx="1325224" cy="849248"/>
            </a:xfrm>
            <a:prstGeom prst="rect">
              <a:avLst/>
            </a:prstGeom>
          </p:spPr>
        </p:pic>
        <p:pic>
          <p:nvPicPr>
            <p:cNvPr id="41" name="Picture 40" descr="A dirt road through a forest&#10;&#10;AI-generated content may be incorrect.">
              <a:extLst>
                <a:ext uri="{FF2B5EF4-FFF2-40B4-BE49-F238E27FC236}">
                  <a16:creationId xmlns:a16="http://schemas.microsoft.com/office/drawing/2014/main" id="{63B39F6E-412E-AF59-2BC6-1D3946C85D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1046351" y="24234665"/>
              <a:ext cx="1325224" cy="704025"/>
            </a:xfrm>
            <a:prstGeom prst="rect">
              <a:avLst/>
            </a:prstGeom>
          </p:spPr>
        </p:pic>
        <p:sp>
          <p:nvSpPr>
            <p:cNvPr id="42" name="Plus 41">
              <a:extLst>
                <a:ext uri="{FF2B5EF4-FFF2-40B4-BE49-F238E27FC236}">
                  <a16:creationId xmlns:a16="http://schemas.microsoft.com/office/drawing/2014/main" id="{013D18BA-E890-B309-D5CD-D2E0E458BEC1}"/>
                </a:ext>
              </a:extLst>
            </p:cNvPr>
            <p:cNvSpPr/>
            <p:nvPr/>
          </p:nvSpPr>
          <p:spPr>
            <a:xfrm>
              <a:off x="12574763" y="23411853"/>
              <a:ext cx="405906" cy="405906"/>
            </a:xfrm>
            <a:prstGeom prst="mathPlus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E578D49-49F2-BC05-6B27-BF5D3FC177A5}"/>
                </a:ext>
              </a:extLst>
            </p:cNvPr>
            <p:cNvSpPr txBox="1"/>
            <p:nvPr/>
          </p:nvSpPr>
          <p:spPr>
            <a:xfrm>
              <a:off x="12962506" y="21790988"/>
              <a:ext cx="2165329" cy="546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Franklin Gothic Book" panose="020B0503020102020204" pitchFamily="34" charset="0"/>
                </a:rPr>
                <a:t>Patch Optimization Loss Function</a:t>
              </a:r>
            </a:p>
          </p:txBody>
        </p:sp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D9A2539A-5223-96F6-4EB9-684649ABB8E3}"/>
                </a:ext>
              </a:extLst>
            </p:cNvPr>
            <p:cNvSpPr/>
            <p:nvPr/>
          </p:nvSpPr>
          <p:spPr>
            <a:xfrm>
              <a:off x="13135043" y="22961971"/>
              <a:ext cx="1512532" cy="43669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SemSegAdv: </a:t>
              </a:r>
              <a:r>
                <a:rPr lang="en-US" sz="2000" i="1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F</a:t>
              </a:r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( )</a:t>
              </a:r>
            </a:p>
          </p:txBody>
        </p:sp>
        <p:sp>
          <p:nvSpPr>
            <p:cNvPr id="45" name="Rounded Rectangle 44">
              <a:extLst>
                <a:ext uri="{FF2B5EF4-FFF2-40B4-BE49-F238E27FC236}">
                  <a16:creationId xmlns:a16="http://schemas.microsoft.com/office/drawing/2014/main" id="{65D9882B-03FA-FB1A-1630-64B2996FC195}"/>
                </a:ext>
              </a:extLst>
            </p:cNvPr>
            <p:cNvSpPr/>
            <p:nvPr/>
          </p:nvSpPr>
          <p:spPr>
            <a:xfrm>
              <a:off x="13135043" y="23539998"/>
              <a:ext cx="1512532" cy="43669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Patch-Wise: </a:t>
              </a:r>
              <a:r>
                <a:rPr lang="en-US" sz="2000" i="1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F</a:t>
              </a:r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( )</a:t>
              </a:r>
            </a:p>
          </p:txBody>
        </p:sp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9C2D0A92-CDCC-EEB9-EA87-3AAA2CB1E276}"/>
                </a:ext>
              </a:extLst>
            </p:cNvPr>
            <p:cNvSpPr/>
            <p:nvPr/>
          </p:nvSpPr>
          <p:spPr>
            <a:xfrm>
              <a:off x="13135043" y="24118025"/>
              <a:ext cx="1512532" cy="43669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DiAP: </a:t>
              </a:r>
              <a:r>
                <a:rPr lang="en-US" sz="2000" i="1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F</a:t>
              </a:r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( )</a:t>
              </a:r>
            </a:p>
          </p:txBody>
        </p:sp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EC103DC6-26E8-4AE7-CAA1-CE2BC37F3B94}"/>
                </a:ext>
              </a:extLst>
            </p:cNvPr>
            <p:cNvSpPr/>
            <p:nvPr/>
          </p:nvSpPr>
          <p:spPr>
            <a:xfrm>
              <a:off x="13144177" y="24696052"/>
              <a:ext cx="1503398" cy="43669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AdvTransfer: </a:t>
              </a:r>
              <a:r>
                <a:rPr lang="en-US" sz="2000" i="1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F</a:t>
              </a:r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( )</a:t>
              </a:r>
            </a:p>
          </p:txBody>
        </p:sp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C4A87302-E14C-545D-6B91-3CAB1C2CCF29}"/>
                </a:ext>
              </a:extLst>
            </p:cNvPr>
            <p:cNvSpPr/>
            <p:nvPr/>
          </p:nvSpPr>
          <p:spPr>
            <a:xfrm>
              <a:off x="13135043" y="22387182"/>
              <a:ext cx="1512532" cy="43669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LaVAN: </a:t>
              </a:r>
              <a:r>
                <a:rPr lang="en-US" sz="2000" i="1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F</a:t>
              </a:r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( )</a:t>
              </a:r>
            </a:p>
          </p:txBody>
        </p:sp>
        <p:sp>
          <p:nvSpPr>
            <p:cNvPr id="49" name="Striped Right Arrow 48">
              <a:extLst>
                <a:ext uri="{FF2B5EF4-FFF2-40B4-BE49-F238E27FC236}">
                  <a16:creationId xmlns:a16="http://schemas.microsoft.com/office/drawing/2014/main" id="{9341C57A-BF62-69E8-457A-096D2B5537F2}"/>
                </a:ext>
              </a:extLst>
            </p:cNvPr>
            <p:cNvSpPr/>
            <p:nvPr/>
          </p:nvSpPr>
          <p:spPr>
            <a:xfrm>
              <a:off x="14859283" y="22451159"/>
              <a:ext cx="709724" cy="293445"/>
            </a:xfrm>
            <a:prstGeom prst="stripedRightArrow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50" name="Striped Right Arrow 49">
              <a:extLst>
                <a:ext uri="{FF2B5EF4-FFF2-40B4-BE49-F238E27FC236}">
                  <a16:creationId xmlns:a16="http://schemas.microsoft.com/office/drawing/2014/main" id="{DDADABC6-1A43-9974-E8BA-A7FFA6F607FC}"/>
                </a:ext>
              </a:extLst>
            </p:cNvPr>
            <p:cNvSpPr/>
            <p:nvPr/>
          </p:nvSpPr>
          <p:spPr>
            <a:xfrm>
              <a:off x="14859283" y="23036613"/>
              <a:ext cx="709724" cy="293445"/>
            </a:xfrm>
            <a:prstGeom prst="stripedRightArrow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51" name="Striped Right Arrow 50">
              <a:extLst>
                <a:ext uri="{FF2B5EF4-FFF2-40B4-BE49-F238E27FC236}">
                  <a16:creationId xmlns:a16="http://schemas.microsoft.com/office/drawing/2014/main" id="{CB57E6BE-FB80-9489-1C79-4D24E0755B47}"/>
                </a:ext>
              </a:extLst>
            </p:cNvPr>
            <p:cNvSpPr/>
            <p:nvPr/>
          </p:nvSpPr>
          <p:spPr>
            <a:xfrm>
              <a:off x="14859283" y="23611622"/>
              <a:ext cx="709724" cy="293445"/>
            </a:xfrm>
            <a:prstGeom prst="stripedRightArrow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52" name="Striped Right Arrow 51">
              <a:extLst>
                <a:ext uri="{FF2B5EF4-FFF2-40B4-BE49-F238E27FC236}">
                  <a16:creationId xmlns:a16="http://schemas.microsoft.com/office/drawing/2014/main" id="{0E5D8E45-8398-B14E-BA99-5E9F6677A794}"/>
                </a:ext>
              </a:extLst>
            </p:cNvPr>
            <p:cNvSpPr/>
            <p:nvPr/>
          </p:nvSpPr>
          <p:spPr>
            <a:xfrm>
              <a:off x="14859283" y="24184133"/>
              <a:ext cx="709724" cy="293445"/>
            </a:xfrm>
            <a:prstGeom prst="stripedRightArrow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53" name="Striped Right Arrow 52">
              <a:extLst>
                <a:ext uri="{FF2B5EF4-FFF2-40B4-BE49-F238E27FC236}">
                  <a16:creationId xmlns:a16="http://schemas.microsoft.com/office/drawing/2014/main" id="{CC05887F-B0EE-724C-DF97-2C7E21B2D404}"/>
                </a:ext>
              </a:extLst>
            </p:cNvPr>
            <p:cNvSpPr/>
            <p:nvPr/>
          </p:nvSpPr>
          <p:spPr>
            <a:xfrm>
              <a:off x="14859283" y="24771455"/>
              <a:ext cx="709724" cy="293445"/>
            </a:xfrm>
            <a:prstGeom prst="stripedRightArrow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pic>
          <p:nvPicPr>
            <p:cNvPr id="54" name="Picture 53" descr="A blurry image of a room&#10;&#10;AI-generated content may be incorrect.">
              <a:extLst>
                <a:ext uri="{FF2B5EF4-FFF2-40B4-BE49-F238E27FC236}">
                  <a16:creationId xmlns:a16="http://schemas.microsoft.com/office/drawing/2014/main" id="{CD7A9FCF-E375-A359-85F3-6C047FFBEC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6056147" y="22391216"/>
              <a:ext cx="428625" cy="428625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C85EB87-304A-B09D-045C-B847E9166921}"/>
                </a:ext>
              </a:extLst>
            </p:cNvPr>
            <p:cNvSpPr txBox="1"/>
            <p:nvPr/>
          </p:nvSpPr>
          <p:spPr>
            <a:xfrm>
              <a:off x="15187795" y="21838140"/>
              <a:ext cx="2165329" cy="308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Franklin Gothic Book" panose="020B0503020102020204" pitchFamily="34" charset="0"/>
                </a:rPr>
                <a:t>Patch Generated</a:t>
              </a:r>
            </a:p>
          </p:txBody>
        </p:sp>
        <p:pic>
          <p:nvPicPr>
            <p:cNvPr id="56" name="Picture 55" descr="A close up of a screen&#10;&#10;AI-generated content may be incorrect.">
              <a:extLst>
                <a:ext uri="{FF2B5EF4-FFF2-40B4-BE49-F238E27FC236}">
                  <a16:creationId xmlns:a16="http://schemas.microsoft.com/office/drawing/2014/main" id="{7200F121-F00A-3838-3CC9-10754A429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6056147" y="24724377"/>
              <a:ext cx="428625" cy="428625"/>
            </a:xfrm>
            <a:prstGeom prst="rect">
              <a:avLst/>
            </a:prstGeom>
          </p:spPr>
        </p:pic>
        <p:pic>
          <p:nvPicPr>
            <p:cNvPr id="57" name="Picture 56" descr="A colorful background with many different colors&#10;&#10;AI-generated content may be incorrect.">
              <a:extLst>
                <a:ext uri="{FF2B5EF4-FFF2-40B4-BE49-F238E27FC236}">
                  <a16:creationId xmlns:a16="http://schemas.microsoft.com/office/drawing/2014/main" id="{B6036B67-4B84-0EDA-CBD0-5CBFA36123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6056147" y="24126096"/>
              <a:ext cx="428625" cy="428625"/>
            </a:xfrm>
            <a:prstGeom prst="rect">
              <a:avLst/>
            </a:prstGeom>
          </p:spPr>
        </p:pic>
        <p:pic>
          <p:nvPicPr>
            <p:cNvPr id="58" name="Picture 57" descr="A colorful pattern on a black background&#10;&#10;AI-generated content may be incorrect.">
              <a:extLst>
                <a:ext uri="{FF2B5EF4-FFF2-40B4-BE49-F238E27FC236}">
                  <a16:creationId xmlns:a16="http://schemas.microsoft.com/office/drawing/2014/main" id="{109B9CA4-5E4B-D5AA-B991-0AF1D7607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6056146" y="22992768"/>
              <a:ext cx="428625" cy="428625"/>
            </a:xfrm>
            <a:prstGeom prst="rect">
              <a:avLst/>
            </a:prstGeom>
          </p:spPr>
        </p:pic>
        <p:pic>
          <p:nvPicPr>
            <p:cNvPr id="59" name="Picture 58" descr="A blurry image of a square with colorful lines&#10;&#10;AI-generated content may be incorrect.">
              <a:extLst>
                <a:ext uri="{FF2B5EF4-FFF2-40B4-BE49-F238E27FC236}">
                  <a16:creationId xmlns:a16="http://schemas.microsoft.com/office/drawing/2014/main" id="{AA497957-6F0F-6A9D-3B24-0162B49D47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16056146" y="23548069"/>
              <a:ext cx="428625" cy="428625"/>
            </a:xfrm>
            <a:prstGeom prst="rect">
              <a:avLst/>
            </a:prstGeom>
          </p:spPr>
        </p:pic>
        <p:sp>
          <p:nvSpPr>
            <p:cNvPr id="60" name="Striped Right Arrow 59">
              <a:extLst>
                <a:ext uri="{FF2B5EF4-FFF2-40B4-BE49-F238E27FC236}">
                  <a16:creationId xmlns:a16="http://schemas.microsoft.com/office/drawing/2014/main" id="{80BFBA89-C36F-0770-BC52-EA7CB38437B2}"/>
                </a:ext>
              </a:extLst>
            </p:cNvPr>
            <p:cNvSpPr/>
            <p:nvPr/>
          </p:nvSpPr>
          <p:spPr>
            <a:xfrm>
              <a:off x="7923478" y="23631697"/>
              <a:ext cx="648102" cy="356623"/>
            </a:xfrm>
            <a:prstGeom prst="stripedRightArrow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</a:endParaRPr>
            </a:p>
          </p:txBody>
        </p:sp>
        <p:sp>
          <p:nvSpPr>
            <p:cNvPr id="61" name="Rounded Rectangle 60">
              <a:extLst>
                <a:ext uri="{FF2B5EF4-FFF2-40B4-BE49-F238E27FC236}">
                  <a16:creationId xmlns:a16="http://schemas.microsoft.com/office/drawing/2014/main" id="{035D1BD5-FE4E-FFFB-9B8E-CBF578C4EE37}"/>
                </a:ext>
              </a:extLst>
            </p:cNvPr>
            <p:cNvSpPr/>
            <p:nvPr/>
          </p:nvSpPr>
          <p:spPr>
            <a:xfrm>
              <a:off x="8913269" y="26522104"/>
              <a:ext cx="8256971" cy="2659381"/>
            </a:xfrm>
            <a:prstGeom prst="roundRect">
              <a:avLst/>
            </a:prstGeom>
            <a:noFill/>
            <a:ln w="19050" cap="flat" cmpd="sng" algn="ctr">
              <a:solidFill>
                <a:schemeClr val="bg2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C905F24-412B-D429-E912-B7755C8D866D}"/>
                </a:ext>
              </a:extLst>
            </p:cNvPr>
            <p:cNvSpPr txBox="1"/>
            <p:nvPr/>
          </p:nvSpPr>
          <p:spPr>
            <a:xfrm>
              <a:off x="10529188" y="26088934"/>
              <a:ext cx="5407288" cy="308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C00000"/>
                  </a:solidFill>
                  <a:latin typeface="Franklin Gothic Book" panose="020B0503020102020204" pitchFamily="34" charset="0"/>
                </a:rPr>
                <a:t>Evaluate Model Performance With Patches Present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1638E22-ED90-64E0-8076-F409F83A22D5}"/>
                </a:ext>
              </a:extLst>
            </p:cNvPr>
            <p:cNvSpPr txBox="1"/>
            <p:nvPr/>
          </p:nvSpPr>
          <p:spPr>
            <a:xfrm>
              <a:off x="9062107" y="26800230"/>
              <a:ext cx="1518617" cy="308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Franklin Gothic Book" panose="020B0503020102020204" pitchFamily="34" charset="0"/>
                </a:rPr>
                <a:t>Trained Weights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D4B050CA-4A2E-7C86-F965-744A10E5F02C}"/>
                </a:ext>
              </a:extLst>
            </p:cNvPr>
            <p:cNvSpPr/>
            <p:nvPr/>
          </p:nvSpPr>
          <p:spPr>
            <a:xfrm>
              <a:off x="9036534" y="27120667"/>
              <a:ext cx="1501593" cy="143384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ResNet34+Unet</a:t>
              </a:r>
            </a:p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EfficientViT</a:t>
              </a:r>
            </a:p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YOLOv11n-seg</a:t>
              </a:r>
            </a:p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YOLOv11s-seg</a:t>
              </a:r>
            </a:p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YOLOv12n-seg</a:t>
              </a:r>
            </a:p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YOLOv12s-seg</a:t>
              </a:r>
            </a:p>
          </p:txBody>
        </p:sp>
        <p:sp>
          <p:nvSpPr>
            <p:cNvPr id="65" name="Plus 64">
              <a:extLst>
                <a:ext uri="{FF2B5EF4-FFF2-40B4-BE49-F238E27FC236}">
                  <a16:creationId xmlns:a16="http://schemas.microsoft.com/office/drawing/2014/main" id="{95325DCE-E7D3-602B-A2C2-3FEAC68F0CAA}"/>
                </a:ext>
              </a:extLst>
            </p:cNvPr>
            <p:cNvSpPr/>
            <p:nvPr/>
          </p:nvSpPr>
          <p:spPr>
            <a:xfrm>
              <a:off x="10589096" y="27575656"/>
              <a:ext cx="405906" cy="405906"/>
            </a:xfrm>
            <a:prstGeom prst="mathPlus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653C1005-9AE1-3BA9-2CEE-B0971EA7FCBE}"/>
                </a:ext>
              </a:extLst>
            </p:cNvPr>
            <p:cNvSpPr txBox="1"/>
            <p:nvPr/>
          </p:nvSpPr>
          <p:spPr>
            <a:xfrm>
              <a:off x="11061726" y="26761440"/>
              <a:ext cx="2708270" cy="308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Franklin Gothic Book" panose="020B0503020102020204" pitchFamily="34" charset="0"/>
                </a:rPr>
                <a:t>Patched Modified YCOR Val Split</a:t>
              </a:r>
            </a:p>
          </p:txBody>
        </p:sp>
        <p:pic>
          <p:nvPicPr>
            <p:cNvPr id="67" name="Picture 66" descr="A dirt road with trees in the background&#10;&#10;AI-generated content may be incorrect.">
              <a:extLst>
                <a:ext uri="{FF2B5EF4-FFF2-40B4-BE49-F238E27FC236}">
                  <a16:creationId xmlns:a16="http://schemas.microsoft.com/office/drawing/2014/main" id="{596FAD0D-F4DA-CC18-DBA2-05E462D2E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1082530" y="27038438"/>
              <a:ext cx="824946" cy="824946"/>
            </a:xfrm>
            <a:prstGeom prst="rect">
              <a:avLst/>
            </a:prstGeom>
          </p:spPr>
        </p:pic>
        <p:pic>
          <p:nvPicPr>
            <p:cNvPr id="68" name="Picture 67" descr="A dirt road with trees and a square&#10;&#10;AI-generated content may be incorrect.">
              <a:extLst>
                <a:ext uri="{FF2B5EF4-FFF2-40B4-BE49-F238E27FC236}">
                  <a16:creationId xmlns:a16="http://schemas.microsoft.com/office/drawing/2014/main" id="{AA773587-3145-6A7F-049A-B55A81FE0A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2040102" y="27038439"/>
              <a:ext cx="824947" cy="824947"/>
            </a:xfrm>
            <a:prstGeom prst="rect">
              <a:avLst/>
            </a:prstGeom>
          </p:spPr>
        </p:pic>
        <p:pic>
          <p:nvPicPr>
            <p:cNvPr id="69" name="Picture 68" descr="A dirt road with trees in the background&#10;&#10;AI-generated content may be incorrect.">
              <a:extLst>
                <a:ext uri="{FF2B5EF4-FFF2-40B4-BE49-F238E27FC236}">
                  <a16:creationId xmlns:a16="http://schemas.microsoft.com/office/drawing/2014/main" id="{223D4878-5FE6-FAF6-6C3E-56179B847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2997675" y="27038439"/>
              <a:ext cx="824947" cy="824947"/>
            </a:xfrm>
            <a:prstGeom prst="rect">
              <a:avLst/>
            </a:prstGeom>
          </p:spPr>
        </p:pic>
        <p:pic>
          <p:nvPicPr>
            <p:cNvPr id="70" name="Picture 69" descr="A dirt road with trees in the background&#10;&#10;AI-generated content may be incorrect.">
              <a:extLst>
                <a:ext uri="{FF2B5EF4-FFF2-40B4-BE49-F238E27FC236}">
                  <a16:creationId xmlns:a16="http://schemas.microsoft.com/office/drawing/2014/main" id="{A12E1E08-749E-F9C1-5CD0-75C76D863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11590915" y="27982385"/>
              <a:ext cx="824946" cy="824946"/>
            </a:xfrm>
            <a:prstGeom prst="rect">
              <a:avLst/>
            </a:prstGeom>
          </p:spPr>
        </p:pic>
        <p:pic>
          <p:nvPicPr>
            <p:cNvPr id="71" name="Picture 70" descr="A dirt road with trees in the background&#10;&#10;AI-generated content may be incorrect.">
              <a:extLst>
                <a:ext uri="{FF2B5EF4-FFF2-40B4-BE49-F238E27FC236}">
                  <a16:creationId xmlns:a16="http://schemas.microsoft.com/office/drawing/2014/main" id="{5833F5A6-B98B-C745-6CD9-1FFC6DF22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12547344" y="27983212"/>
              <a:ext cx="823297" cy="823297"/>
            </a:xfrm>
            <a:prstGeom prst="rect">
              <a:avLst/>
            </a:prstGeom>
          </p:spPr>
        </p:pic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12F00FB-FB1D-6D72-79B0-90F4EBAC5086}"/>
                </a:ext>
              </a:extLst>
            </p:cNvPr>
            <p:cNvSpPr txBox="1"/>
            <p:nvPr/>
          </p:nvSpPr>
          <p:spPr>
            <a:xfrm>
              <a:off x="14403115" y="26761440"/>
              <a:ext cx="2708270" cy="308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Franklin Gothic Book" panose="020B0503020102020204" pitchFamily="34" charset="0"/>
                </a:rPr>
                <a:t>Patched Predictions</a:t>
              </a:r>
            </a:p>
          </p:txBody>
        </p:sp>
        <p:sp>
          <p:nvSpPr>
            <p:cNvPr id="73" name="Right Brace 72">
              <a:extLst>
                <a:ext uri="{FF2B5EF4-FFF2-40B4-BE49-F238E27FC236}">
                  <a16:creationId xmlns:a16="http://schemas.microsoft.com/office/drawing/2014/main" id="{B02A7ABA-665D-102F-CCB6-62BB1F74D103}"/>
                </a:ext>
              </a:extLst>
            </p:cNvPr>
            <p:cNvSpPr/>
            <p:nvPr/>
          </p:nvSpPr>
          <p:spPr>
            <a:xfrm>
              <a:off x="13865935" y="26975936"/>
              <a:ext cx="406696" cy="183057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pic>
          <p:nvPicPr>
            <p:cNvPr id="74" name="Picture 73" descr="A green and grey background&#10;&#10;AI-generated content may be incorrect.">
              <a:extLst>
                <a:ext uri="{FF2B5EF4-FFF2-40B4-BE49-F238E27FC236}">
                  <a16:creationId xmlns:a16="http://schemas.microsoft.com/office/drawing/2014/main" id="{EC99DB56-0701-6DC4-A08C-7D8EA795C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14343015" y="27038439"/>
              <a:ext cx="823297" cy="823297"/>
            </a:xfrm>
            <a:prstGeom prst="rect">
              <a:avLst/>
            </a:prstGeom>
          </p:spPr>
        </p:pic>
        <p:pic>
          <p:nvPicPr>
            <p:cNvPr id="75" name="Picture 74" descr="A cartoon of a house&#10;&#10;AI-generated content may be incorrect.">
              <a:extLst>
                <a:ext uri="{FF2B5EF4-FFF2-40B4-BE49-F238E27FC236}">
                  <a16:creationId xmlns:a16="http://schemas.microsoft.com/office/drawing/2014/main" id="{71037E8F-2524-7D63-F55D-7D603DCCE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15283474" y="27038439"/>
              <a:ext cx="823297" cy="823297"/>
            </a:xfrm>
            <a:prstGeom prst="rect">
              <a:avLst/>
            </a:prstGeom>
          </p:spPr>
        </p:pic>
        <p:pic>
          <p:nvPicPr>
            <p:cNvPr id="76" name="Picture 75" descr="A map of the world&#10;&#10;AI-generated content may be incorrect.">
              <a:extLst>
                <a:ext uri="{FF2B5EF4-FFF2-40B4-BE49-F238E27FC236}">
                  <a16:creationId xmlns:a16="http://schemas.microsoft.com/office/drawing/2014/main" id="{57C7F7C3-0BA7-E9D6-2CDE-9E611DB56F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16220689" y="27038439"/>
              <a:ext cx="823297" cy="823297"/>
            </a:xfrm>
            <a:prstGeom prst="rect">
              <a:avLst/>
            </a:prstGeom>
          </p:spPr>
        </p:pic>
        <p:pic>
          <p:nvPicPr>
            <p:cNvPr id="77" name="Picture 76" descr="A red square in a green area&#10;&#10;AI-generated content may be incorrect.">
              <a:extLst>
                <a:ext uri="{FF2B5EF4-FFF2-40B4-BE49-F238E27FC236}">
                  <a16:creationId xmlns:a16="http://schemas.microsoft.com/office/drawing/2014/main" id="{13E7D563-E181-D4FF-35F8-A1A29AC86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14848220" y="27981562"/>
              <a:ext cx="823297" cy="823297"/>
            </a:xfrm>
            <a:prstGeom prst="rect">
              <a:avLst/>
            </a:prstGeom>
          </p:spPr>
        </p:pic>
        <p:pic>
          <p:nvPicPr>
            <p:cNvPr id="78" name="Picture 77" descr="A green and black background&#10;&#10;AI-generated content may be incorrect.">
              <a:extLst>
                <a:ext uri="{FF2B5EF4-FFF2-40B4-BE49-F238E27FC236}">
                  <a16:creationId xmlns:a16="http://schemas.microsoft.com/office/drawing/2014/main" id="{B730E7C0-5E5A-5D41-2E86-8B376361B8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15789065" y="27981562"/>
              <a:ext cx="823297" cy="823297"/>
            </a:xfrm>
            <a:prstGeom prst="rect">
              <a:avLst/>
            </a:prstGeom>
          </p:spPr>
        </p:pic>
        <p:sp>
          <p:nvSpPr>
            <p:cNvPr id="79" name="Striped Right Arrow 78">
              <a:extLst>
                <a:ext uri="{FF2B5EF4-FFF2-40B4-BE49-F238E27FC236}">
                  <a16:creationId xmlns:a16="http://schemas.microsoft.com/office/drawing/2014/main" id="{02B86BC2-EABC-302A-9F38-129CB08CF7B9}"/>
                </a:ext>
              </a:extLst>
            </p:cNvPr>
            <p:cNvSpPr/>
            <p:nvPr/>
          </p:nvSpPr>
          <p:spPr>
            <a:xfrm rot="10800000">
              <a:off x="8380942" y="27678969"/>
              <a:ext cx="430127" cy="345650"/>
            </a:xfrm>
            <a:prstGeom prst="stripedRightArrow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</a:endParaRPr>
            </a:p>
          </p:txBody>
        </p:sp>
        <p:sp>
          <p:nvSpPr>
            <p:cNvPr id="80" name="Striped Right Arrow 79">
              <a:extLst>
                <a:ext uri="{FF2B5EF4-FFF2-40B4-BE49-F238E27FC236}">
                  <a16:creationId xmlns:a16="http://schemas.microsoft.com/office/drawing/2014/main" id="{CE5E1808-65E5-77D5-6F5A-A0E549FC114D}"/>
                </a:ext>
              </a:extLst>
            </p:cNvPr>
            <p:cNvSpPr/>
            <p:nvPr/>
          </p:nvSpPr>
          <p:spPr>
            <a:xfrm rot="5400000">
              <a:off x="12713962" y="25558910"/>
              <a:ext cx="628639" cy="345914"/>
            </a:xfrm>
            <a:prstGeom prst="stripedRightArrow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81" name="Rounded Rectangle 80">
              <a:extLst>
                <a:ext uri="{FF2B5EF4-FFF2-40B4-BE49-F238E27FC236}">
                  <a16:creationId xmlns:a16="http://schemas.microsoft.com/office/drawing/2014/main" id="{764D6506-7E7D-D6E0-E37F-6587492CCEA3}"/>
                </a:ext>
              </a:extLst>
            </p:cNvPr>
            <p:cNvSpPr/>
            <p:nvPr/>
          </p:nvSpPr>
          <p:spPr>
            <a:xfrm>
              <a:off x="237436" y="26522104"/>
              <a:ext cx="8081712" cy="2659381"/>
            </a:xfrm>
            <a:prstGeom prst="roundRect">
              <a:avLst/>
            </a:prstGeom>
            <a:noFill/>
            <a:ln w="19050" cap="flat" cmpd="sng" algn="ctr">
              <a:solidFill>
                <a:schemeClr val="bg2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C54A8A66-70CF-E305-E560-447D5B25D51F}"/>
                </a:ext>
              </a:extLst>
            </p:cNvPr>
            <p:cNvSpPr txBox="1"/>
            <p:nvPr/>
          </p:nvSpPr>
          <p:spPr>
            <a:xfrm>
              <a:off x="1071092" y="26125491"/>
              <a:ext cx="6845034" cy="308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C00000"/>
                  </a:solidFill>
                  <a:latin typeface="Franklin Gothic Book" panose="020B0503020102020204" pitchFamily="34" charset="0"/>
                </a:rPr>
                <a:t>Compare Patch Effect on Traversable Class Prediction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E6450E3-560F-3B3F-9793-AC56AD5C4A3C}"/>
                </a:ext>
              </a:extLst>
            </p:cNvPr>
            <p:cNvSpPr txBox="1"/>
            <p:nvPr/>
          </p:nvSpPr>
          <p:spPr>
            <a:xfrm>
              <a:off x="759775" y="26791534"/>
              <a:ext cx="1708552" cy="546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Franklin Gothic Book" panose="020B0503020102020204" pitchFamily="34" charset="0"/>
                </a:rPr>
                <a:t>Traversable Classes</a:t>
              </a:r>
            </a:p>
          </p:txBody>
        </p:sp>
        <p:pic>
          <p:nvPicPr>
            <p:cNvPr id="84" name="Picture 83" descr="A green screen with a green background&#10;&#10;AI-generated content may be incorrect.">
              <a:extLst>
                <a:ext uri="{FF2B5EF4-FFF2-40B4-BE49-F238E27FC236}">
                  <a16:creationId xmlns:a16="http://schemas.microsoft.com/office/drawing/2014/main" id="{1C6B962D-9F73-FD4A-AA76-1A7101DA9D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>
              <a:off x="1372060" y="27340452"/>
              <a:ext cx="666750" cy="666750"/>
            </a:xfrm>
            <a:prstGeom prst="rect">
              <a:avLst/>
            </a:prstGeom>
          </p:spPr>
        </p:pic>
        <p:pic>
          <p:nvPicPr>
            <p:cNvPr id="85" name="Picture 84" descr="A grey surface with white spots&#10;&#10;AI-generated content may be incorrect.">
              <a:extLst>
                <a:ext uri="{FF2B5EF4-FFF2-40B4-BE49-F238E27FC236}">
                  <a16:creationId xmlns:a16="http://schemas.microsoft.com/office/drawing/2014/main" id="{02C68E33-CD64-9057-60C7-D9947FBD58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/>
            <a:stretch>
              <a:fillRect/>
            </a:stretch>
          </p:blipFill>
          <p:spPr>
            <a:xfrm>
              <a:off x="1372060" y="28119212"/>
              <a:ext cx="666750" cy="657225"/>
            </a:xfrm>
            <a:prstGeom prst="rect">
              <a:avLst/>
            </a:prstGeom>
          </p:spPr>
        </p:pic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3C74914-9C5E-ECB5-423F-B151D988FF03}"/>
                </a:ext>
              </a:extLst>
            </p:cNvPr>
            <p:cNvSpPr txBox="1"/>
            <p:nvPr/>
          </p:nvSpPr>
          <p:spPr>
            <a:xfrm>
              <a:off x="435970" y="27456995"/>
              <a:ext cx="928029" cy="451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Franklin Gothic Book" panose="020B0503020102020204" pitchFamily="34" charset="0"/>
                </a:rPr>
                <a:t>Traversable Grass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F49642D1-85BA-E790-AC64-0E3D39A4ED89}"/>
                </a:ext>
              </a:extLst>
            </p:cNvPr>
            <p:cNvSpPr txBox="1"/>
            <p:nvPr/>
          </p:nvSpPr>
          <p:spPr>
            <a:xfrm>
              <a:off x="444016" y="28198053"/>
              <a:ext cx="778912" cy="451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Franklin Gothic Book" panose="020B0503020102020204" pitchFamily="34" charset="0"/>
                </a:rPr>
                <a:t>Smooth Trail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1541D6C-9415-A0B1-F004-3AAB0E1B2718}"/>
                </a:ext>
              </a:extLst>
            </p:cNvPr>
            <p:cNvSpPr txBox="1"/>
            <p:nvPr/>
          </p:nvSpPr>
          <p:spPr>
            <a:xfrm>
              <a:off x="2652433" y="26807607"/>
              <a:ext cx="1325278" cy="546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Franklin Gothic Book" panose="020B0503020102020204" pitchFamily="34" charset="0"/>
                </a:rPr>
                <a:t>Trained Weights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7027B56A-75CC-10C6-F7BE-F2D9331FE8A5}"/>
                </a:ext>
              </a:extLst>
            </p:cNvPr>
            <p:cNvSpPr/>
            <p:nvPr/>
          </p:nvSpPr>
          <p:spPr>
            <a:xfrm>
              <a:off x="2598705" y="27351298"/>
              <a:ext cx="1469040" cy="143384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ResNet34+Unet</a:t>
              </a:r>
            </a:p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EfficientViT</a:t>
              </a:r>
            </a:p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YOLOv11n-seg</a:t>
              </a:r>
            </a:p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YOLOv11s-seg</a:t>
              </a:r>
            </a:p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YOLOv12n-seg</a:t>
              </a:r>
            </a:p>
            <a:p>
              <a:pPr algn="ctr"/>
              <a:r>
                <a:rPr lang="en-US" sz="20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YOLOv12s-seg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ECC290C9-0891-B61C-C966-F00291854097}"/>
                </a:ext>
              </a:extLst>
            </p:cNvPr>
            <p:cNvSpPr txBox="1"/>
            <p:nvPr/>
          </p:nvSpPr>
          <p:spPr>
            <a:xfrm>
              <a:off x="4943338" y="26838267"/>
              <a:ext cx="1528555" cy="308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Franklin Gothic Book" panose="020B0503020102020204" pitchFamily="34" charset="0"/>
                </a:rPr>
                <a:t>Clean Predictions</a:t>
              </a:r>
            </a:p>
          </p:txBody>
        </p:sp>
        <p:sp>
          <p:nvSpPr>
            <p:cNvPr id="91" name="Plus 90">
              <a:extLst>
                <a:ext uri="{FF2B5EF4-FFF2-40B4-BE49-F238E27FC236}">
                  <a16:creationId xmlns:a16="http://schemas.microsoft.com/office/drawing/2014/main" id="{B3B01C52-BA3B-9164-4931-60B9C0747B77}"/>
                </a:ext>
              </a:extLst>
            </p:cNvPr>
            <p:cNvSpPr/>
            <p:nvPr/>
          </p:nvSpPr>
          <p:spPr>
            <a:xfrm>
              <a:off x="2123852" y="27762227"/>
              <a:ext cx="405906" cy="405906"/>
            </a:xfrm>
            <a:prstGeom prst="mathPlus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92" name="Double Bracket 91">
              <a:extLst>
                <a:ext uri="{FF2B5EF4-FFF2-40B4-BE49-F238E27FC236}">
                  <a16:creationId xmlns:a16="http://schemas.microsoft.com/office/drawing/2014/main" id="{8695BA9C-98E7-C1A9-4602-977F6EF04929}"/>
                </a:ext>
              </a:extLst>
            </p:cNvPr>
            <p:cNvSpPr/>
            <p:nvPr/>
          </p:nvSpPr>
          <p:spPr>
            <a:xfrm>
              <a:off x="363548" y="26982592"/>
              <a:ext cx="3881228" cy="1939094"/>
            </a:xfrm>
            <a:prstGeom prst="bracketPair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C76D1F8E-E4F6-3ECC-DB0F-71E3136A6744}"/>
                </a:ext>
              </a:extLst>
            </p:cNvPr>
            <p:cNvSpPr txBox="1"/>
            <p:nvPr/>
          </p:nvSpPr>
          <p:spPr>
            <a:xfrm>
              <a:off x="6340209" y="27771247"/>
              <a:ext cx="464938" cy="308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Franklin Gothic Book" panose="020B0503020102020204" pitchFamily="34" charset="0"/>
                </a:rPr>
                <a:t>vs.</a:t>
              </a:r>
            </a:p>
          </p:txBody>
        </p:sp>
        <p:sp>
          <p:nvSpPr>
            <p:cNvPr id="94" name="Striped Right Arrow 93">
              <a:extLst>
                <a:ext uri="{FF2B5EF4-FFF2-40B4-BE49-F238E27FC236}">
                  <a16:creationId xmlns:a16="http://schemas.microsoft.com/office/drawing/2014/main" id="{B6F36217-3A96-A578-C135-D2771EC576C3}"/>
                </a:ext>
              </a:extLst>
            </p:cNvPr>
            <p:cNvSpPr/>
            <p:nvPr/>
          </p:nvSpPr>
          <p:spPr>
            <a:xfrm>
              <a:off x="4311095" y="27803245"/>
              <a:ext cx="709724" cy="293445"/>
            </a:xfrm>
            <a:prstGeom prst="stripedRightArrow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607C9CCA-7B9E-3A02-8C95-2241D713F504}"/>
                </a:ext>
              </a:extLst>
            </p:cNvPr>
            <p:cNvSpPr txBox="1"/>
            <p:nvPr/>
          </p:nvSpPr>
          <p:spPr>
            <a:xfrm>
              <a:off x="6518880" y="26822071"/>
              <a:ext cx="1708553" cy="546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Franklin Gothic Book" panose="020B0503020102020204" pitchFamily="34" charset="0"/>
                </a:rPr>
                <a:t>Patched Predictions</a:t>
              </a:r>
            </a:p>
          </p:txBody>
        </p:sp>
        <p:pic>
          <p:nvPicPr>
            <p:cNvPr id="96" name="Graphic 95" descr="Badge 3 with solid fill">
              <a:extLst>
                <a:ext uri="{FF2B5EF4-FFF2-40B4-BE49-F238E27FC236}">
                  <a16:creationId xmlns:a16="http://schemas.microsoft.com/office/drawing/2014/main" id="{FE60E3EA-C07D-5FA7-8B38-B17C15C4471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p:blipFill>
          <p:spPr>
            <a:xfrm>
              <a:off x="10164531" y="25910029"/>
              <a:ext cx="610589" cy="610589"/>
            </a:xfrm>
            <a:prstGeom prst="rect">
              <a:avLst/>
            </a:prstGeom>
          </p:spPr>
        </p:pic>
        <p:pic>
          <p:nvPicPr>
            <p:cNvPr id="97" name="Graphic 96" descr="Badge 4 with solid fill">
              <a:extLst>
                <a:ext uri="{FF2B5EF4-FFF2-40B4-BE49-F238E27FC236}">
                  <a16:creationId xmlns:a16="http://schemas.microsoft.com/office/drawing/2014/main" id="{C707AFAB-5278-30F4-CCC8-87DBFABB48C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965333" y="25922770"/>
              <a:ext cx="602157" cy="602156"/>
            </a:xfrm>
            <a:prstGeom prst="rect">
              <a:avLst/>
            </a:prstGeom>
          </p:spPr>
        </p:pic>
        <p:pic>
          <p:nvPicPr>
            <p:cNvPr id="98" name="Picture 97" descr="A green and blue and grey shapes&#10;&#10;AI-generated content may be incorrect.">
              <a:extLst>
                <a:ext uri="{FF2B5EF4-FFF2-40B4-BE49-F238E27FC236}">
                  <a16:creationId xmlns:a16="http://schemas.microsoft.com/office/drawing/2014/main" id="{014C8895-F28F-7077-DF46-75C39A622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/>
            <a:stretch>
              <a:fillRect/>
            </a:stretch>
          </p:blipFill>
          <p:spPr>
            <a:xfrm>
              <a:off x="5131804" y="27419596"/>
              <a:ext cx="1229203" cy="1229203"/>
            </a:xfrm>
            <a:prstGeom prst="rect">
              <a:avLst/>
            </a:prstGeom>
          </p:spPr>
        </p:pic>
        <p:pic>
          <p:nvPicPr>
            <p:cNvPr id="99" name="Picture 98" descr="A colorful map of a world&#10;&#10;AI-generated content may be incorrect.">
              <a:extLst>
                <a:ext uri="{FF2B5EF4-FFF2-40B4-BE49-F238E27FC236}">
                  <a16:creationId xmlns:a16="http://schemas.microsoft.com/office/drawing/2014/main" id="{8562A2DD-50C8-76FA-C21A-29FFA3465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/>
            <a:stretch>
              <a:fillRect/>
            </a:stretch>
          </p:blipFill>
          <p:spPr>
            <a:xfrm>
              <a:off x="6745672" y="27389525"/>
              <a:ext cx="1270189" cy="1270189"/>
            </a:xfrm>
            <a:prstGeom prst="rect">
              <a:avLst/>
            </a:prstGeom>
          </p:spPr>
        </p:pic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DEB66EB6-611D-381F-9F5E-D75A3E9DB4FD}"/>
                </a:ext>
              </a:extLst>
            </p:cNvPr>
            <p:cNvSpPr txBox="1"/>
            <p:nvPr/>
          </p:nvSpPr>
          <p:spPr>
            <a:xfrm>
              <a:off x="390017" y="24567736"/>
              <a:ext cx="790914" cy="285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/>
                <a:t>Images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512690E9-54CA-8660-16DC-8D46844D397E}"/>
                </a:ext>
              </a:extLst>
            </p:cNvPr>
            <p:cNvSpPr txBox="1"/>
            <p:nvPr/>
          </p:nvSpPr>
          <p:spPr>
            <a:xfrm>
              <a:off x="1144938" y="24577472"/>
              <a:ext cx="747135" cy="285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/>
                <a:t>Labels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7811810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DDD4D3-7006-FEC1-9DDC-6CF7DE2C19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55874" y="1737360"/>
            <a:ext cx="16697705" cy="4097244"/>
          </a:xfrm>
        </p:spPr>
        <p:txBody>
          <a:bodyPr anchor="ctr"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Train </a:t>
            </a:r>
            <a:r>
              <a:rPr lang="en-US" b="1" dirty="0"/>
              <a:t>6 different segmentation models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Use the modified YCOR dataset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The 6 models represent a variety of architectures:</a:t>
            </a:r>
          </a:p>
          <a:p>
            <a:pPr marL="1554480" indent="-685800">
              <a:buFont typeface="Wingdings" pitchFamily="2" charset="2"/>
              <a:buChar char="§"/>
            </a:pPr>
            <a:r>
              <a:rPr lang="en-US" dirty="0"/>
              <a:t>CNN-Based</a:t>
            </a:r>
          </a:p>
          <a:p>
            <a:pPr marL="1554480" indent="-685800">
              <a:buFont typeface="Wingdings" pitchFamily="2" charset="2"/>
              <a:buChar char="§"/>
            </a:pPr>
            <a:r>
              <a:rPr lang="en-US" dirty="0"/>
              <a:t>Transformer-Based </a:t>
            </a:r>
          </a:p>
          <a:p>
            <a:pPr marL="1554480" indent="-685800">
              <a:buFont typeface="Wingdings" pitchFamily="2" charset="2"/>
              <a:buChar char="§"/>
            </a:pPr>
            <a:r>
              <a:rPr lang="en-US" dirty="0"/>
              <a:t>Single Shot CNN-Based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0E6073-0ECD-4471-E123-71B1F55F7FD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55874" y="41097"/>
            <a:ext cx="15359925" cy="1857155"/>
          </a:xfrm>
        </p:spPr>
        <p:txBody>
          <a:bodyPr anchor="ctr"/>
          <a:lstStyle/>
          <a:p>
            <a:r>
              <a:rPr lang="en-US" dirty="0"/>
              <a:t>Step 1: Train Segmentation Models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0981B7FD-7B04-3C83-0687-2347920C9B02}"/>
              </a:ext>
            </a:extLst>
          </p:cNvPr>
          <p:cNvGrpSpPr/>
          <p:nvPr/>
        </p:nvGrpSpPr>
        <p:grpSpPr>
          <a:xfrm>
            <a:off x="1371601" y="6241936"/>
            <a:ext cx="22722840" cy="6085355"/>
            <a:chOff x="12747813" y="2605509"/>
            <a:chExt cx="10679388" cy="7936988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E2D1054-C853-603C-B564-EA36C2C94E13}"/>
                </a:ext>
              </a:extLst>
            </p:cNvPr>
            <p:cNvSpPr txBox="1"/>
            <p:nvPr/>
          </p:nvSpPr>
          <p:spPr>
            <a:xfrm>
              <a:off x="14469646" y="2605509"/>
              <a:ext cx="7235718" cy="682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Franklin Gothic Book" panose="020B0503020102020204" pitchFamily="34" charset="0"/>
                </a:rPr>
                <a:t>Train Segmentation Models</a:t>
              </a:r>
            </a:p>
          </p:txBody>
        </p:sp>
        <p:sp>
          <p:nvSpPr>
            <p:cNvPr id="66" name="Rounded Rectangle 65">
              <a:extLst>
                <a:ext uri="{FF2B5EF4-FFF2-40B4-BE49-F238E27FC236}">
                  <a16:creationId xmlns:a16="http://schemas.microsoft.com/office/drawing/2014/main" id="{80FF0BFA-0874-EB81-D546-FA432492497A}"/>
                </a:ext>
              </a:extLst>
            </p:cNvPr>
            <p:cNvSpPr/>
            <p:nvPr/>
          </p:nvSpPr>
          <p:spPr>
            <a:xfrm>
              <a:off x="12747813" y="3351793"/>
              <a:ext cx="10679388" cy="7190704"/>
            </a:xfrm>
            <a:prstGeom prst="roundRect">
              <a:avLst/>
            </a:prstGeom>
            <a:noFill/>
            <a:ln w="19050" cap="flat" cmpd="sng" algn="ctr">
              <a:solidFill>
                <a:schemeClr val="bg2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FC4DA25-F91C-A054-729E-6F6B2170993B}"/>
                </a:ext>
              </a:extLst>
            </p:cNvPr>
            <p:cNvSpPr txBox="1"/>
            <p:nvPr/>
          </p:nvSpPr>
          <p:spPr>
            <a:xfrm>
              <a:off x="17298352" y="4199094"/>
              <a:ext cx="1529051" cy="682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Franklin Gothic Book" panose="020B0503020102020204" pitchFamily="34" charset="0"/>
                </a:rPr>
                <a:t>CNN-Based</a:t>
              </a: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DF1C2A9-C4DF-A9BF-9BBC-A949870CB16F}"/>
                </a:ext>
              </a:extLst>
            </p:cNvPr>
            <p:cNvSpPr/>
            <p:nvPr/>
          </p:nvSpPr>
          <p:spPr>
            <a:xfrm>
              <a:off x="17329041" y="4812760"/>
              <a:ext cx="1443507" cy="7467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ResNet34+UNet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B7C9FAB1-AA69-3474-E07E-8011CFF31878}"/>
                </a:ext>
              </a:extLst>
            </p:cNvPr>
            <p:cNvSpPr txBox="1"/>
            <p:nvPr/>
          </p:nvSpPr>
          <p:spPr>
            <a:xfrm>
              <a:off x="16935007" y="5561621"/>
              <a:ext cx="2243888" cy="682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Franklin Gothic Book" panose="020B0503020102020204" pitchFamily="34" charset="0"/>
                </a:rPr>
                <a:t>Transformer-Based</a:t>
              </a: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1F6E7674-AC1D-6E2D-AD91-5C66A30C3798}"/>
                </a:ext>
              </a:extLst>
            </p:cNvPr>
            <p:cNvSpPr/>
            <p:nvPr/>
          </p:nvSpPr>
          <p:spPr>
            <a:xfrm>
              <a:off x="17341125" y="6162357"/>
              <a:ext cx="1443507" cy="74675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EfficientViT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B814C1E-6BE9-182D-E057-CB0DE1AC887D}"/>
                </a:ext>
              </a:extLst>
            </p:cNvPr>
            <p:cNvSpPr txBox="1"/>
            <p:nvPr/>
          </p:nvSpPr>
          <p:spPr>
            <a:xfrm>
              <a:off x="16965562" y="6967397"/>
              <a:ext cx="2243888" cy="682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Franklin Gothic Book" panose="020B0503020102020204" pitchFamily="34" charset="0"/>
                </a:rPr>
                <a:t>Single-Shot CNN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820B042-6022-6601-CED8-75FCD689FC3F}"/>
                </a:ext>
              </a:extLst>
            </p:cNvPr>
            <p:cNvSpPr/>
            <p:nvPr/>
          </p:nvSpPr>
          <p:spPr>
            <a:xfrm>
              <a:off x="17217394" y="7564936"/>
              <a:ext cx="1740225" cy="220440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YOLOv11n-seg</a:t>
              </a:r>
            </a:p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YOLOv11s-seg</a:t>
              </a:r>
            </a:p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YOLOv12n-seg</a:t>
              </a:r>
            </a:p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YOLOv12s-seg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BD23CB02-FF10-030E-C84B-6D0F78E366FA}"/>
                </a:ext>
              </a:extLst>
            </p:cNvPr>
            <p:cNvSpPr txBox="1"/>
            <p:nvPr/>
          </p:nvSpPr>
          <p:spPr>
            <a:xfrm>
              <a:off x="13386094" y="4277954"/>
              <a:ext cx="1773408" cy="682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Franklin Gothic Book" panose="020B0503020102020204" pitchFamily="34" charset="0"/>
                </a:rPr>
                <a:t>Modified YCOR Dataset</a:t>
              </a:r>
            </a:p>
          </p:txBody>
        </p:sp>
        <p:pic>
          <p:nvPicPr>
            <p:cNvPr id="74" name="Picture 73" descr="A long shot of a dirt road&#10;&#10;AI-generated content may be incorrect.">
              <a:extLst>
                <a:ext uri="{FF2B5EF4-FFF2-40B4-BE49-F238E27FC236}">
                  <a16:creationId xmlns:a16="http://schemas.microsoft.com/office/drawing/2014/main" id="{5448ACA2-BCE7-79D2-63A0-2D8DF330F8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464819" y="5212671"/>
              <a:ext cx="649983" cy="840626"/>
            </a:xfrm>
            <a:prstGeom prst="rect">
              <a:avLst/>
            </a:prstGeom>
          </p:spPr>
        </p:pic>
        <p:pic>
          <p:nvPicPr>
            <p:cNvPr id="75" name="Picture 74" descr="A green and blue background&#10;&#10;AI-generated content may be incorrect.">
              <a:extLst>
                <a:ext uri="{FF2B5EF4-FFF2-40B4-BE49-F238E27FC236}">
                  <a16:creationId xmlns:a16="http://schemas.microsoft.com/office/drawing/2014/main" id="{31FAE32B-F43E-EAAB-FC23-A729C0F355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521603" y="5221527"/>
              <a:ext cx="649983" cy="840626"/>
            </a:xfrm>
            <a:prstGeom prst="rect">
              <a:avLst/>
            </a:prstGeom>
          </p:spPr>
        </p:pic>
        <p:pic>
          <p:nvPicPr>
            <p:cNvPr id="77" name="Picture 76" descr="A dirt road through a forest&#10;&#10;AI-generated content may be incorrect.">
              <a:extLst>
                <a:ext uri="{FF2B5EF4-FFF2-40B4-BE49-F238E27FC236}">
                  <a16:creationId xmlns:a16="http://schemas.microsoft.com/office/drawing/2014/main" id="{52BBD770-72BA-D403-501C-BC38AC627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447539" y="6221714"/>
              <a:ext cx="649983" cy="840626"/>
            </a:xfrm>
            <a:prstGeom prst="rect">
              <a:avLst/>
            </a:prstGeom>
          </p:spPr>
        </p:pic>
        <p:pic>
          <p:nvPicPr>
            <p:cNvPr id="78" name="Picture 77" descr="A green and blue landscape&#10;&#10;AI-generated content may be incorrect.">
              <a:extLst>
                <a:ext uri="{FF2B5EF4-FFF2-40B4-BE49-F238E27FC236}">
                  <a16:creationId xmlns:a16="http://schemas.microsoft.com/office/drawing/2014/main" id="{90A8A5F7-8D85-9B3F-166E-AE3DDF0D88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527973" y="6260057"/>
              <a:ext cx="643613" cy="832387"/>
            </a:xfrm>
            <a:prstGeom prst="rect">
              <a:avLst/>
            </a:prstGeom>
          </p:spPr>
        </p:pic>
        <p:sp>
          <p:nvSpPr>
            <p:cNvPr id="79" name="Plus 78">
              <a:extLst>
                <a:ext uri="{FF2B5EF4-FFF2-40B4-BE49-F238E27FC236}">
                  <a16:creationId xmlns:a16="http://schemas.microsoft.com/office/drawing/2014/main" id="{AA92E125-B10C-8C66-92C0-A462990ACB90}"/>
                </a:ext>
              </a:extLst>
            </p:cNvPr>
            <p:cNvSpPr/>
            <p:nvPr/>
          </p:nvSpPr>
          <p:spPr>
            <a:xfrm>
              <a:off x="14189787" y="6442903"/>
              <a:ext cx="221210" cy="518980"/>
            </a:xfrm>
            <a:prstGeom prst="mathPlus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pic>
          <p:nvPicPr>
            <p:cNvPr id="80" name="Picture 79" descr="A dirt road through a forest&#10;&#10;AI-generated content may be incorrect.">
              <a:extLst>
                <a:ext uri="{FF2B5EF4-FFF2-40B4-BE49-F238E27FC236}">
                  <a16:creationId xmlns:a16="http://schemas.microsoft.com/office/drawing/2014/main" id="{3E9D20A0-7D77-8D1D-6BCB-BE55B23423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435865" y="7442387"/>
              <a:ext cx="649983" cy="840626"/>
            </a:xfrm>
            <a:prstGeom prst="rect">
              <a:avLst/>
            </a:prstGeom>
          </p:spPr>
        </p:pic>
        <p:pic>
          <p:nvPicPr>
            <p:cNvPr id="81" name="Picture 80" descr="A road in a green field&#10;&#10;AI-generated content may be incorrect.">
              <a:extLst>
                <a:ext uri="{FF2B5EF4-FFF2-40B4-BE49-F238E27FC236}">
                  <a16:creationId xmlns:a16="http://schemas.microsoft.com/office/drawing/2014/main" id="{E82882C1-C215-51D1-2809-BBE035F1DC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538547" y="7396647"/>
              <a:ext cx="643613" cy="832387"/>
            </a:xfrm>
            <a:prstGeom prst="rect">
              <a:avLst/>
            </a:prstGeom>
          </p:spPr>
        </p:pic>
        <p:sp>
          <p:nvSpPr>
            <p:cNvPr id="82" name="Double Brace 81">
              <a:extLst>
                <a:ext uri="{FF2B5EF4-FFF2-40B4-BE49-F238E27FC236}">
                  <a16:creationId xmlns:a16="http://schemas.microsoft.com/office/drawing/2014/main" id="{0C24F007-A462-34E5-1D4A-94FAC41220DD}"/>
                </a:ext>
              </a:extLst>
            </p:cNvPr>
            <p:cNvSpPr/>
            <p:nvPr/>
          </p:nvSpPr>
          <p:spPr>
            <a:xfrm>
              <a:off x="13118579" y="5093807"/>
              <a:ext cx="2331487" cy="3662283"/>
            </a:xfrm>
            <a:prstGeom prst="bracePair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3" name="Double Brace 82">
              <a:extLst>
                <a:ext uri="{FF2B5EF4-FFF2-40B4-BE49-F238E27FC236}">
                  <a16:creationId xmlns:a16="http://schemas.microsoft.com/office/drawing/2014/main" id="{1904B555-05A3-5089-1A86-06BC0023B648}"/>
                </a:ext>
              </a:extLst>
            </p:cNvPr>
            <p:cNvSpPr/>
            <p:nvPr/>
          </p:nvSpPr>
          <p:spPr>
            <a:xfrm>
              <a:off x="16360859" y="3944563"/>
              <a:ext cx="3392185" cy="5826875"/>
            </a:xfrm>
            <a:prstGeom prst="bracePair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5" name="Right Arrow 84">
              <a:extLst>
                <a:ext uri="{FF2B5EF4-FFF2-40B4-BE49-F238E27FC236}">
                  <a16:creationId xmlns:a16="http://schemas.microsoft.com/office/drawing/2014/main" id="{C3D318C1-27F6-27AE-4DF3-C47E992481D3}"/>
                </a:ext>
              </a:extLst>
            </p:cNvPr>
            <p:cNvSpPr/>
            <p:nvPr/>
          </p:nvSpPr>
          <p:spPr>
            <a:xfrm>
              <a:off x="15534791" y="6667285"/>
              <a:ext cx="770470" cy="450652"/>
            </a:xfrm>
            <a:prstGeom prst="rightArrow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02695FD5-E00F-1D9D-C4FE-990AD77318FC}"/>
                </a:ext>
              </a:extLst>
            </p:cNvPr>
            <p:cNvSpPr txBox="1"/>
            <p:nvPr/>
          </p:nvSpPr>
          <p:spPr>
            <a:xfrm>
              <a:off x="16192441" y="3514111"/>
              <a:ext cx="3729020" cy="682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Franklin Gothic Book" panose="020B0503020102020204" pitchFamily="34" charset="0"/>
                </a:rPr>
                <a:t>Segmentation Model Architecture</a:t>
              </a:r>
            </a:p>
          </p:txBody>
        </p:sp>
        <p:pic>
          <p:nvPicPr>
            <p:cNvPr id="88" name="Picture 87" descr="A green and blue background&#10;&#10;AI-generated content may be incorrect.">
              <a:extLst>
                <a:ext uri="{FF2B5EF4-FFF2-40B4-BE49-F238E27FC236}">
                  <a16:creationId xmlns:a16="http://schemas.microsoft.com/office/drawing/2014/main" id="{9A3330B7-CC1A-C18A-D910-DF27F3DDB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0936414" y="5089803"/>
              <a:ext cx="1307416" cy="1690886"/>
            </a:xfrm>
            <a:prstGeom prst="rect">
              <a:avLst/>
            </a:prstGeom>
          </p:spPr>
        </p:pic>
        <p:pic>
          <p:nvPicPr>
            <p:cNvPr id="89" name="Picture 88" descr="A screenshot of a computer&#10;&#10;AI-generated content may be incorrect.">
              <a:extLst>
                <a:ext uri="{FF2B5EF4-FFF2-40B4-BE49-F238E27FC236}">
                  <a16:creationId xmlns:a16="http://schemas.microsoft.com/office/drawing/2014/main" id="{285972DF-EBC8-85B7-BCBE-26D8B8CE5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0954401" y="6967397"/>
              <a:ext cx="1307416" cy="1690886"/>
            </a:xfrm>
            <a:prstGeom prst="rect">
              <a:avLst/>
            </a:prstGeom>
          </p:spPr>
        </p:pic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8A742A9A-66E7-7208-05AF-55294CC4104B}"/>
                </a:ext>
              </a:extLst>
            </p:cNvPr>
            <p:cNvSpPr txBox="1"/>
            <p:nvPr/>
          </p:nvSpPr>
          <p:spPr>
            <a:xfrm>
              <a:off x="20614929" y="4396888"/>
              <a:ext cx="1950387" cy="6824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>
                  <a:latin typeface="Franklin Gothic Book" panose="020B0503020102020204" pitchFamily="34" charset="0"/>
                </a:rPr>
                <a:t>Clean Predictions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3D89EE66-432C-7958-6163-B57780A5D277}"/>
                </a:ext>
              </a:extLst>
            </p:cNvPr>
            <p:cNvSpPr txBox="1"/>
            <p:nvPr/>
          </p:nvSpPr>
          <p:spPr>
            <a:xfrm>
              <a:off x="13440411" y="8394173"/>
              <a:ext cx="871194" cy="682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/>
                <a:t>Images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0EBBD9B8-BCA7-A848-0795-DDE0E0600D51}"/>
                </a:ext>
              </a:extLst>
            </p:cNvPr>
            <p:cNvSpPr txBox="1"/>
            <p:nvPr/>
          </p:nvSpPr>
          <p:spPr>
            <a:xfrm>
              <a:off x="14300392" y="8394173"/>
              <a:ext cx="871194" cy="682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/>
                <a:t>Labels</a:t>
              </a:r>
            </a:p>
          </p:txBody>
        </p:sp>
        <p:sp>
          <p:nvSpPr>
            <p:cNvPr id="94" name="Right Arrow 93">
              <a:extLst>
                <a:ext uri="{FF2B5EF4-FFF2-40B4-BE49-F238E27FC236}">
                  <a16:creationId xmlns:a16="http://schemas.microsoft.com/office/drawing/2014/main" id="{94D3C690-27DF-C56B-4419-71B21E3CD80D}"/>
                </a:ext>
              </a:extLst>
            </p:cNvPr>
            <p:cNvSpPr/>
            <p:nvPr/>
          </p:nvSpPr>
          <p:spPr>
            <a:xfrm>
              <a:off x="19878107" y="6639684"/>
              <a:ext cx="770470" cy="450652"/>
            </a:xfrm>
            <a:prstGeom prst="rightArrow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</p:grpSp>
      <p:sp>
        <p:nvSpPr>
          <p:cNvPr id="125" name="Plus 124">
            <a:extLst>
              <a:ext uri="{FF2B5EF4-FFF2-40B4-BE49-F238E27FC236}">
                <a16:creationId xmlns:a16="http://schemas.microsoft.com/office/drawing/2014/main" id="{73C9EEAF-A7CB-ECCA-E5BA-93053C291731}"/>
              </a:ext>
            </a:extLst>
          </p:cNvPr>
          <p:cNvSpPr/>
          <p:nvPr/>
        </p:nvSpPr>
        <p:spPr>
          <a:xfrm>
            <a:off x="4435364" y="10029457"/>
            <a:ext cx="470675" cy="397906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127" name="Plus 126">
            <a:extLst>
              <a:ext uri="{FF2B5EF4-FFF2-40B4-BE49-F238E27FC236}">
                <a16:creationId xmlns:a16="http://schemas.microsoft.com/office/drawing/2014/main" id="{0DCE7C86-634A-117B-2BF7-8006B93F6892}"/>
              </a:ext>
            </a:extLst>
          </p:cNvPr>
          <p:cNvSpPr/>
          <p:nvPr/>
        </p:nvSpPr>
        <p:spPr>
          <a:xfrm>
            <a:off x="4435363" y="8392717"/>
            <a:ext cx="470675" cy="397906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7618396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EABA3A-86CF-DEB1-C0B3-49C8411694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00977" y="1194190"/>
            <a:ext cx="12962595" cy="6091321"/>
          </a:xfrm>
        </p:spPr>
        <p:txBody>
          <a:bodyPr anchor="ctr"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Optimize </a:t>
            </a:r>
            <a:r>
              <a:rPr lang="en-US" b="1" dirty="0"/>
              <a:t>5 diverse adversarial patches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Use the trained victim model weights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Optimize patches separately for each model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Total: </a:t>
            </a:r>
            <a:r>
              <a:rPr lang="en-US" b="1" dirty="0"/>
              <a:t>30 unique patches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A1E796-DDA7-B9C6-60BD-24DE5A36AC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40659" y="261064"/>
            <a:ext cx="16495981" cy="1857155"/>
          </a:xfrm>
        </p:spPr>
        <p:txBody>
          <a:bodyPr/>
          <a:lstStyle/>
          <a:p>
            <a:r>
              <a:rPr lang="en-US" dirty="0"/>
              <a:t>Step 2: Optimize Adversarial Patches 				on Trained Weights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3D32E54-C0F3-5C8E-352A-040299E4C015}"/>
              </a:ext>
            </a:extLst>
          </p:cNvPr>
          <p:cNvGrpSpPr/>
          <p:nvPr/>
        </p:nvGrpSpPr>
        <p:grpSpPr>
          <a:xfrm>
            <a:off x="2340659" y="5780113"/>
            <a:ext cx="22043341" cy="6381407"/>
            <a:chOff x="12382838" y="3516973"/>
            <a:chExt cx="11171706" cy="638140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ACF3122-9214-8039-C346-8023E603AFF8}"/>
                </a:ext>
              </a:extLst>
            </p:cNvPr>
            <p:cNvSpPr txBox="1"/>
            <p:nvPr/>
          </p:nvSpPr>
          <p:spPr>
            <a:xfrm>
              <a:off x="14360775" y="3516973"/>
              <a:ext cx="69506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Franklin Gothic Book" panose="020B0503020102020204" pitchFamily="34" charset="0"/>
                </a:rPr>
                <a:t>Optimize Adversarial Patches on Trained Weights</a:t>
              </a: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129138DE-F5EB-677C-07A7-14737952F487}"/>
                </a:ext>
              </a:extLst>
            </p:cNvPr>
            <p:cNvSpPr/>
            <p:nvPr/>
          </p:nvSpPr>
          <p:spPr>
            <a:xfrm>
              <a:off x="12382838" y="4132234"/>
              <a:ext cx="10906514" cy="5766146"/>
            </a:xfrm>
            <a:prstGeom prst="roundRect">
              <a:avLst/>
            </a:prstGeom>
            <a:noFill/>
            <a:ln w="19050" cap="flat" cmpd="sng" algn="ctr">
              <a:solidFill>
                <a:schemeClr val="bg2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4DEF75-31C1-205C-0748-BE3A9FE29354}"/>
                </a:ext>
              </a:extLst>
            </p:cNvPr>
            <p:cNvSpPr txBox="1"/>
            <p:nvPr/>
          </p:nvSpPr>
          <p:spPr>
            <a:xfrm>
              <a:off x="12717225" y="5434611"/>
              <a:ext cx="18768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Franklin Gothic Book" panose="020B0503020102020204" pitchFamily="34" charset="0"/>
                </a:rPr>
                <a:t>Trained Weights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93459DB-1342-DD27-D0B8-A8FAAF7E5C07}"/>
                </a:ext>
              </a:extLst>
            </p:cNvPr>
            <p:cNvSpPr/>
            <p:nvPr/>
          </p:nvSpPr>
          <p:spPr>
            <a:xfrm>
              <a:off x="12617518" y="5863402"/>
              <a:ext cx="2012463" cy="277602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ResNet34+Unet</a:t>
              </a:r>
            </a:p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EfficientViT</a:t>
              </a:r>
            </a:p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YOLOv11n-seg</a:t>
              </a:r>
            </a:p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YOLOv11s-seg</a:t>
              </a:r>
            </a:p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YOLOv12n-seg</a:t>
              </a:r>
            </a:p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YOLOv12s-seg</a:t>
              </a:r>
            </a:p>
          </p:txBody>
        </p:sp>
        <p:sp>
          <p:nvSpPr>
            <p:cNvPr id="9" name="Plus 8">
              <a:extLst>
                <a:ext uri="{FF2B5EF4-FFF2-40B4-BE49-F238E27FC236}">
                  <a16:creationId xmlns:a16="http://schemas.microsoft.com/office/drawing/2014/main" id="{CA250963-BD39-21FA-9C4C-1CA398EA82E4}"/>
                </a:ext>
              </a:extLst>
            </p:cNvPr>
            <p:cNvSpPr/>
            <p:nvPr/>
          </p:nvSpPr>
          <p:spPr>
            <a:xfrm>
              <a:off x="14998240" y="6565868"/>
              <a:ext cx="521760" cy="693735"/>
            </a:xfrm>
            <a:prstGeom prst="mathPlus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62CF593-87E8-95AA-EFBB-98D019792B5D}"/>
                </a:ext>
              </a:extLst>
            </p:cNvPr>
            <p:cNvSpPr txBox="1"/>
            <p:nvPr/>
          </p:nvSpPr>
          <p:spPr>
            <a:xfrm>
              <a:off x="15520000" y="4292591"/>
              <a:ext cx="26748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Franklin Gothic Book" panose="020B0503020102020204" pitchFamily="34" charset="0"/>
                </a:rPr>
                <a:t>Modified YCOR Train Split</a:t>
              </a:r>
            </a:p>
          </p:txBody>
        </p:sp>
        <p:pic>
          <p:nvPicPr>
            <p:cNvPr id="11" name="Picture 10" descr="A long dirt road with trees and bushes&#10;&#10;AI-generated content may be incorrect.">
              <a:extLst>
                <a:ext uri="{FF2B5EF4-FFF2-40B4-BE49-F238E27FC236}">
                  <a16:creationId xmlns:a16="http://schemas.microsoft.com/office/drawing/2014/main" id="{725FF79B-E218-45B1-1049-D8B1D328F5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833273" y="4739288"/>
              <a:ext cx="2091028" cy="1436679"/>
            </a:xfrm>
            <a:prstGeom prst="rect">
              <a:avLst/>
            </a:prstGeom>
          </p:spPr>
        </p:pic>
        <p:pic>
          <p:nvPicPr>
            <p:cNvPr id="12" name="Picture 11" descr="A military tank driving through sand&#10;&#10;AI-generated content may be incorrect.">
              <a:extLst>
                <a:ext uri="{FF2B5EF4-FFF2-40B4-BE49-F238E27FC236}">
                  <a16:creationId xmlns:a16="http://schemas.microsoft.com/office/drawing/2014/main" id="{F8CDF41A-93B3-6624-1180-B10BD6541C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833273" y="6327199"/>
              <a:ext cx="2091028" cy="1733029"/>
            </a:xfrm>
            <a:prstGeom prst="rect">
              <a:avLst/>
            </a:prstGeom>
          </p:spPr>
        </p:pic>
        <p:pic>
          <p:nvPicPr>
            <p:cNvPr id="13" name="Picture 12" descr="A dirt road through a forest&#10;&#10;AI-generated content may be incorrect.">
              <a:extLst>
                <a:ext uri="{FF2B5EF4-FFF2-40B4-BE49-F238E27FC236}">
                  <a16:creationId xmlns:a16="http://schemas.microsoft.com/office/drawing/2014/main" id="{69308D65-64E9-A5D3-DBF8-33D914685E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811772" y="8181824"/>
              <a:ext cx="2112529" cy="1451451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FF2FD23-B7D0-BC20-E261-1978BB62A35C}"/>
                </a:ext>
              </a:extLst>
            </p:cNvPr>
            <p:cNvSpPr txBox="1"/>
            <p:nvPr/>
          </p:nvSpPr>
          <p:spPr>
            <a:xfrm>
              <a:off x="18141047" y="4356912"/>
              <a:ext cx="236494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Franklin Gothic Book" panose="020B0503020102020204" pitchFamily="34" charset="0"/>
                </a:rPr>
                <a:t>Patch Optimization Loss Function</a:t>
              </a: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8D896822-4CAF-719D-2DA3-D0B4161229F9}"/>
                </a:ext>
              </a:extLst>
            </p:cNvPr>
            <p:cNvSpPr/>
            <p:nvPr/>
          </p:nvSpPr>
          <p:spPr>
            <a:xfrm>
              <a:off x="18594002" y="5876976"/>
              <a:ext cx="1496572" cy="74636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SemSegAdv: </a:t>
              </a:r>
              <a:r>
                <a:rPr lang="en-US" sz="2800" i="1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F</a:t>
              </a:r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( )</a:t>
              </a: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42B5BBA7-F37E-175B-1C92-F30371B0A023}"/>
                </a:ext>
              </a:extLst>
            </p:cNvPr>
            <p:cNvSpPr/>
            <p:nvPr/>
          </p:nvSpPr>
          <p:spPr>
            <a:xfrm>
              <a:off x="18594002" y="6801033"/>
              <a:ext cx="1496572" cy="74636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Patch-Wise: </a:t>
              </a:r>
              <a:r>
                <a:rPr lang="en-US" sz="2800" i="1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F</a:t>
              </a:r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( )</a:t>
              </a: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C162182A-C5C0-1F98-FD03-6131C3D86253}"/>
                </a:ext>
              </a:extLst>
            </p:cNvPr>
            <p:cNvSpPr/>
            <p:nvPr/>
          </p:nvSpPr>
          <p:spPr>
            <a:xfrm>
              <a:off x="18646086" y="7739195"/>
              <a:ext cx="1496572" cy="74636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DiAP: </a:t>
              </a:r>
              <a:r>
                <a:rPr lang="en-US" sz="2800" i="1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F</a:t>
              </a:r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( )</a:t>
              </a: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6F2E299E-A354-9FBD-4677-8728168C0257}"/>
                </a:ext>
              </a:extLst>
            </p:cNvPr>
            <p:cNvSpPr/>
            <p:nvPr/>
          </p:nvSpPr>
          <p:spPr>
            <a:xfrm>
              <a:off x="18663731" y="8792747"/>
              <a:ext cx="1496572" cy="74636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AdvTransfer: </a:t>
              </a:r>
              <a:r>
                <a:rPr lang="en-US" sz="2800" i="1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F</a:t>
              </a:r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( )</a:t>
              </a: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A83435AA-2A5A-E2B0-6120-5B33341212AB}"/>
                </a:ext>
              </a:extLst>
            </p:cNvPr>
            <p:cNvSpPr/>
            <p:nvPr/>
          </p:nvSpPr>
          <p:spPr>
            <a:xfrm>
              <a:off x="18594002" y="4937002"/>
              <a:ext cx="1496572" cy="74636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LaVAN: </a:t>
              </a:r>
              <a:r>
                <a:rPr lang="en-US" sz="2800" i="1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F</a:t>
              </a:r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( )</a:t>
              </a:r>
            </a:p>
          </p:txBody>
        </p:sp>
        <p:sp>
          <p:nvSpPr>
            <p:cNvPr id="20" name="Striped Right Arrow 19">
              <a:extLst>
                <a:ext uri="{FF2B5EF4-FFF2-40B4-BE49-F238E27FC236}">
                  <a16:creationId xmlns:a16="http://schemas.microsoft.com/office/drawing/2014/main" id="{6B64FF71-4AAA-588B-3E76-85BD4348DCE9}"/>
                </a:ext>
              </a:extLst>
            </p:cNvPr>
            <p:cNvSpPr/>
            <p:nvPr/>
          </p:nvSpPr>
          <p:spPr>
            <a:xfrm>
              <a:off x="20517295" y="5117749"/>
              <a:ext cx="912294" cy="501528"/>
            </a:xfrm>
            <a:prstGeom prst="stripedRightArrow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1" name="Striped Right Arrow 20">
              <a:extLst>
                <a:ext uri="{FF2B5EF4-FFF2-40B4-BE49-F238E27FC236}">
                  <a16:creationId xmlns:a16="http://schemas.microsoft.com/office/drawing/2014/main" id="{9943F41C-A0F8-FE8F-C022-15D492802D2D}"/>
                </a:ext>
              </a:extLst>
            </p:cNvPr>
            <p:cNvSpPr/>
            <p:nvPr/>
          </p:nvSpPr>
          <p:spPr>
            <a:xfrm>
              <a:off x="20517295" y="6098816"/>
              <a:ext cx="912294" cy="501528"/>
            </a:xfrm>
            <a:prstGeom prst="stripedRightArrow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2" name="Striped Right Arrow 21">
              <a:extLst>
                <a:ext uri="{FF2B5EF4-FFF2-40B4-BE49-F238E27FC236}">
                  <a16:creationId xmlns:a16="http://schemas.microsoft.com/office/drawing/2014/main" id="{99EDC39A-3A2B-C2F1-DE19-85E167D7F188}"/>
                </a:ext>
              </a:extLst>
            </p:cNvPr>
            <p:cNvSpPr/>
            <p:nvPr/>
          </p:nvSpPr>
          <p:spPr>
            <a:xfrm>
              <a:off x="20517295" y="7040388"/>
              <a:ext cx="912294" cy="501528"/>
            </a:xfrm>
            <a:prstGeom prst="stripedRightArrow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3" name="Striped Right Arrow 22">
              <a:extLst>
                <a:ext uri="{FF2B5EF4-FFF2-40B4-BE49-F238E27FC236}">
                  <a16:creationId xmlns:a16="http://schemas.microsoft.com/office/drawing/2014/main" id="{1ECD0BB7-C004-865C-CC26-768144F3DACC}"/>
                </a:ext>
              </a:extLst>
            </p:cNvPr>
            <p:cNvSpPr/>
            <p:nvPr/>
          </p:nvSpPr>
          <p:spPr>
            <a:xfrm>
              <a:off x="20517295" y="8022381"/>
              <a:ext cx="912294" cy="501528"/>
            </a:xfrm>
            <a:prstGeom prst="stripedRightArrow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4" name="Striped Right Arrow 23">
              <a:extLst>
                <a:ext uri="{FF2B5EF4-FFF2-40B4-BE49-F238E27FC236}">
                  <a16:creationId xmlns:a16="http://schemas.microsoft.com/office/drawing/2014/main" id="{80E865D8-B10D-71D8-8B7F-CC20B5B7D036}"/>
                </a:ext>
              </a:extLst>
            </p:cNvPr>
            <p:cNvSpPr/>
            <p:nvPr/>
          </p:nvSpPr>
          <p:spPr>
            <a:xfrm>
              <a:off x="20517295" y="8907550"/>
              <a:ext cx="912294" cy="501528"/>
            </a:xfrm>
            <a:prstGeom prst="stripedRightArrow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pic>
          <p:nvPicPr>
            <p:cNvPr id="25" name="Picture 24" descr="A blurry image of a room&#10;&#10;AI-generated content may be incorrect.">
              <a:extLst>
                <a:ext uri="{FF2B5EF4-FFF2-40B4-BE49-F238E27FC236}">
                  <a16:creationId xmlns:a16="http://schemas.microsoft.com/office/drawing/2014/main" id="{03DC29D6-0DE9-45E4-5954-6FF9ECD2AE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879651" y="5007524"/>
              <a:ext cx="566429" cy="732564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8FA8E4E-C0B8-8B3D-0BF1-B1F0132CDF74}"/>
                </a:ext>
              </a:extLst>
            </p:cNvPr>
            <p:cNvSpPr txBox="1"/>
            <p:nvPr/>
          </p:nvSpPr>
          <p:spPr>
            <a:xfrm>
              <a:off x="20771185" y="4518393"/>
              <a:ext cx="27833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Franklin Gothic Book" panose="020B0503020102020204" pitchFamily="34" charset="0"/>
                </a:rPr>
                <a:t>Patch Generated</a:t>
              </a:r>
            </a:p>
          </p:txBody>
        </p:sp>
        <p:pic>
          <p:nvPicPr>
            <p:cNvPr id="27" name="Picture 26" descr="A close up of a screen&#10;&#10;AI-generated content may be incorrect.">
              <a:extLst>
                <a:ext uri="{FF2B5EF4-FFF2-40B4-BE49-F238E27FC236}">
                  <a16:creationId xmlns:a16="http://schemas.microsoft.com/office/drawing/2014/main" id="{A867C89B-7EEF-1303-9BEB-80E0B3F61A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1879651" y="8806543"/>
              <a:ext cx="566429" cy="732564"/>
            </a:xfrm>
            <a:prstGeom prst="rect">
              <a:avLst/>
            </a:prstGeom>
          </p:spPr>
        </p:pic>
        <p:pic>
          <p:nvPicPr>
            <p:cNvPr id="28" name="Picture 27" descr="A colorful background with many different colors&#10;&#10;AI-generated content may be incorrect.">
              <a:extLst>
                <a:ext uri="{FF2B5EF4-FFF2-40B4-BE49-F238E27FC236}">
                  <a16:creationId xmlns:a16="http://schemas.microsoft.com/office/drawing/2014/main" id="{D8D1AD2D-4F76-099E-74E2-DAD97FB80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879651" y="7906863"/>
              <a:ext cx="566429" cy="732564"/>
            </a:xfrm>
            <a:prstGeom prst="rect">
              <a:avLst/>
            </a:prstGeom>
          </p:spPr>
        </p:pic>
        <p:pic>
          <p:nvPicPr>
            <p:cNvPr id="29" name="Picture 28" descr="A colorful pattern on a black background&#10;&#10;AI-generated content may be incorrect.">
              <a:extLst>
                <a:ext uri="{FF2B5EF4-FFF2-40B4-BE49-F238E27FC236}">
                  <a16:creationId xmlns:a16="http://schemas.microsoft.com/office/drawing/2014/main" id="{B76225FF-92B2-B6D7-8A06-2CEB18DD9E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1879651" y="5979687"/>
              <a:ext cx="566429" cy="732564"/>
            </a:xfrm>
            <a:prstGeom prst="rect">
              <a:avLst/>
            </a:prstGeom>
          </p:spPr>
        </p:pic>
        <p:pic>
          <p:nvPicPr>
            <p:cNvPr id="30" name="Picture 29" descr="A blurry image of a square with colorful lines&#10;&#10;AI-generated content may be incorrect.">
              <a:extLst>
                <a:ext uri="{FF2B5EF4-FFF2-40B4-BE49-F238E27FC236}">
                  <a16:creationId xmlns:a16="http://schemas.microsoft.com/office/drawing/2014/main" id="{CFB31644-EF8F-4CD5-56FE-57DFDFA79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1879651" y="6951850"/>
              <a:ext cx="566429" cy="732564"/>
            </a:xfrm>
            <a:prstGeom prst="rect">
              <a:avLst/>
            </a:prstGeom>
          </p:spPr>
        </p:pic>
        <p:sp>
          <p:nvSpPr>
            <p:cNvPr id="32" name="Plus 31">
              <a:extLst>
                <a:ext uri="{FF2B5EF4-FFF2-40B4-BE49-F238E27FC236}">
                  <a16:creationId xmlns:a16="http://schemas.microsoft.com/office/drawing/2014/main" id="{183D61FF-CB44-0C1E-2EE9-B332B0E9F9D0}"/>
                </a:ext>
              </a:extLst>
            </p:cNvPr>
            <p:cNvSpPr/>
            <p:nvPr/>
          </p:nvSpPr>
          <p:spPr>
            <a:xfrm>
              <a:off x="18024313" y="6530172"/>
              <a:ext cx="521760" cy="693735"/>
            </a:xfrm>
            <a:prstGeom prst="mathPlus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</p:grpSp>
    </p:spTree>
    <p:extLst>
      <p:ext uri="{BB962C8B-B14F-4D97-AF65-F5344CB8AC3E}">
        <p14:creationId xmlns:p14="http://schemas.microsoft.com/office/powerpoint/2010/main" val="217067549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4AE1057-215B-4E9F-7630-2ACBBA0146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1" y="2643644"/>
            <a:ext cx="21816058" cy="3390500"/>
          </a:xfrm>
        </p:spPr>
        <p:txBody>
          <a:bodyPr anchor="ctr"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Evaluate each model on the full validation set.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Patches placed </a:t>
            </a:r>
            <a:r>
              <a:rPr lang="en-US" b="1" dirty="0"/>
              <a:t>at the image center.</a:t>
            </a: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Center placement overlaps traversable terrain in </a:t>
            </a:r>
            <a:r>
              <a:rPr lang="en-US" b="1" dirty="0"/>
              <a:t>66.51% </a:t>
            </a:r>
            <a:r>
              <a:rPr lang="en-US" dirty="0"/>
              <a:t>of validation images.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E745AF-F249-D178-9F46-3D57050CAE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1" y="366124"/>
            <a:ext cx="19657249" cy="1857155"/>
          </a:xfrm>
        </p:spPr>
        <p:txBody>
          <a:bodyPr/>
          <a:lstStyle/>
          <a:p>
            <a:r>
              <a:rPr lang="en-US" sz="6200" dirty="0"/>
              <a:t>Step 3: Evaluate Overall Model Performance 						  with Patches Present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7A25167-E183-E249-C8A2-C6E248D9A896}"/>
              </a:ext>
            </a:extLst>
          </p:cNvPr>
          <p:cNvGrpSpPr/>
          <p:nvPr/>
        </p:nvGrpSpPr>
        <p:grpSpPr>
          <a:xfrm>
            <a:off x="1981200" y="6169858"/>
            <a:ext cx="21816059" cy="5991663"/>
            <a:chOff x="5123498" y="6070169"/>
            <a:chExt cx="11715750" cy="4670934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84ABB729-B5B2-6E8E-CB5D-663D6C89467C}"/>
                </a:ext>
              </a:extLst>
            </p:cNvPr>
            <p:cNvSpPr/>
            <p:nvPr/>
          </p:nvSpPr>
          <p:spPr>
            <a:xfrm>
              <a:off x="5123498" y="6533170"/>
              <a:ext cx="11715750" cy="4207933"/>
            </a:xfrm>
            <a:prstGeom prst="roundRect">
              <a:avLst/>
            </a:prstGeom>
            <a:noFill/>
            <a:ln w="19050" cap="flat" cmpd="sng" algn="ctr">
              <a:solidFill>
                <a:schemeClr val="bg2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8486E57-D1EA-A5B8-7B7D-DC18336A6DE5}"/>
                </a:ext>
              </a:extLst>
            </p:cNvPr>
            <p:cNvSpPr txBox="1"/>
            <p:nvPr/>
          </p:nvSpPr>
          <p:spPr>
            <a:xfrm>
              <a:off x="7120251" y="6070169"/>
              <a:ext cx="7136355" cy="407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Franklin Gothic Book" panose="020B0503020102020204" pitchFamily="34" charset="0"/>
                </a:rPr>
                <a:t>Evaluate Model Performance With Patches Present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2C5EB41-887E-BD8C-1C7B-AE60E907B0A2}"/>
                </a:ext>
              </a:extLst>
            </p:cNvPr>
            <p:cNvSpPr txBox="1"/>
            <p:nvPr/>
          </p:nvSpPr>
          <p:spPr>
            <a:xfrm>
              <a:off x="5464827" y="6895373"/>
              <a:ext cx="2004219" cy="407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Franklin Gothic Book" panose="020B0503020102020204" pitchFamily="34" charset="0"/>
                </a:rPr>
                <a:t>Trained Weights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5ADC40A-C40C-905F-9299-C39D96D0F5AE}"/>
                </a:ext>
              </a:extLst>
            </p:cNvPr>
            <p:cNvSpPr/>
            <p:nvPr/>
          </p:nvSpPr>
          <p:spPr>
            <a:xfrm>
              <a:off x="5464827" y="7425988"/>
              <a:ext cx="1934386" cy="26647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ResNet34+Unet</a:t>
              </a:r>
            </a:p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EfficientViT</a:t>
              </a:r>
            </a:p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YOLOv11n-seg</a:t>
              </a:r>
            </a:p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YOLOv11s-seg</a:t>
              </a:r>
            </a:p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YOLOv12n-seg</a:t>
              </a:r>
            </a:p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YOLOv12s-seg</a:t>
              </a:r>
            </a:p>
          </p:txBody>
        </p:sp>
        <p:sp>
          <p:nvSpPr>
            <p:cNvPr id="8" name="Plus 7">
              <a:extLst>
                <a:ext uri="{FF2B5EF4-FFF2-40B4-BE49-F238E27FC236}">
                  <a16:creationId xmlns:a16="http://schemas.microsoft.com/office/drawing/2014/main" id="{B31AE499-668A-05A1-7AFC-07A96422D145}"/>
                </a:ext>
              </a:extLst>
            </p:cNvPr>
            <p:cNvSpPr/>
            <p:nvPr/>
          </p:nvSpPr>
          <p:spPr>
            <a:xfrm>
              <a:off x="7480609" y="8387995"/>
              <a:ext cx="535700" cy="692824"/>
            </a:xfrm>
            <a:prstGeom prst="mathPlus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464CC0C-A4A6-32E9-CD63-DCF05A7B3B29}"/>
                </a:ext>
              </a:extLst>
            </p:cNvPr>
            <p:cNvSpPr txBox="1"/>
            <p:nvPr/>
          </p:nvSpPr>
          <p:spPr>
            <a:xfrm>
              <a:off x="8250647" y="6838531"/>
              <a:ext cx="3574283" cy="407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Franklin Gothic Book" panose="020B0503020102020204" pitchFamily="34" charset="0"/>
                </a:rPr>
                <a:t>Patched Modified YCOR Val Split</a:t>
              </a:r>
            </a:p>
          </p:txBody>
        </p:sp>
        <p:pic>
          <p:nvPicPr>
            <p:cNvPr id="10" name="Picture 9" descr="A dirt road with trees in the background&#10;&#10;AI-generated content may be incorrect.">
              <a:extLst>
                <a:ext uri="{FF2B5EF4-FFF2-40B4-BE49-F238E27FC236}">
                  <a16:creationId xmlns:a16="http://schemas.microsoft.com/office/drawing/2014/main" id="{CB2E4185-6917-FB54-3119-47672B584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69671" y="7350314"/>
              <a:ext cx="1088735" cy="1408066"/>
            </a:xfrm>
            <a:prstGeom prst="rect">
              <a:avLst/>
            </a:prstGeom>
          </p:spPr>
        </p:pic>
        <p:pic>
          <p:nvPicPr>
            <p:cNvPr id="11" name="Picture 10" descr="A dirt road with trees and a square&#10;&#10;AI-generated content may be incorrect.">
              <a:extLst>
                <a:ext uri="{FF2B5EF4-FFF2-40B4-BE49-F238E27FC236}">
                  <a16:creationId xmlns:a16="http://schemas.microsoft.com/office/drawing/2014/main" id="{8FE91567-834D-6919-C6FE-B32D219197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04465" y="7350312"/>
              <a:ext cx="1088737" cy="1408068"/>
            </a:xfrm>
            <a:prstGeom prst="rect">
              <a:avLst/>
            </a:prstGeom>
          </p:spPr>
        </p:pic>
        <p:pic>
          <p:nvPicPr>
            <p:cNvPr id="12" name="Picture 11" descr="A dirt road with trees in the background&#10;&#10;AI-generated content may be incorrect.">
              <a:extLst>
                <a:ext uri="{FF2B5EF4-FFF2-40B4-BE49-F238E27FC236}">
                  <a16:creationId xmlns:a16="http://schemas.microsoft.com/office/drawing/2014/main" id="{5BCF9F4E-3CEF-B523-2590-4CC92F2355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532542" y="7352684"/>
              <a:ext cx="1088737" cy="1408068"/>
            </a:xfrm>
            <a:prstGeom prst="rect">
              <a:avLst/>
            </a:prstGeom>
          </p:spPr>
        </p:pic>
        <p:pic>
          <p:nvPicPr>
            <p:cNvPr id="13" name="Picture 12" descr="A dirt road with trees in the background&#10;&#10;AI-generated content may be incorrect.">
              <a:extLst>
                <a:ext uri="{FF2B5EF4-FFF2-40B4-BE49-F238E27FC236}">
                  <a16:creationId xmlns:a16="http://schemas.microsoft.com/office/drawing/2014/main" id="{7B7BD8A8-81DE-514F-DB35-5670555AC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72734" y="8893264"/>
              <a:ext cx="1088735" cy="1408066"/>
            </a:xfrm>
            <a:prstGeom prst="rect">
              <a:avLst/>
            </a:prstGeom>
          </p:spPr>
        </p:pic>
        <p:pic>
          <p:nvPicPr>
            <p:cNvPr id="14" name="Picture 13" descr="A dirt road with trees in the background&#10;&#10;AI-generated content may be incorrect.">
              <a:extLst>
                <a:ext uri="{FF2B5EF4-FFF2-40B4-BE49-F238E27FC236}">
                  <a16:creationId xmlns:a16="http://schemas.microsoft.com/office/drawing/2014/main" id="{1A4AD292-D2EE-9EB4-5177-9925A17DF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037789" y="8900829"/>
              <a:ext cx="1086559" cy="1405251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1771BE5-6E1B-6C0E-B787-541692CAB558}"/>
                </a:ext>
              </a:extLst>
            </p:cNvPr>
            <p:cNvSpPr txBox="1"/>
            <p:nvPr/>
          </p:nvSpPr>
          <p:spPr>
            <a:xfrm>
              <a:off x="12787508" y="6895373"/>
              <a:ext cx="3574283" cy="407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Franklin Gothic Book" panose="020B0503020102020204" pitchFamily="34" charset="0"/>
                </a:rPr>
                <a:t>Patched Predictions</a:t>
              </a:r>
            </a:p>
          </p:txBody>
        </p:sp>
        <p:sp>
          <p:nvSpPr>
            <p:cNvPr id="16" name="Right Brace 15">
              <a:extLst>
                <a:ext uri="{FF2B5EF4-FFF2-40B4-BE49-F238E27FC236}">
                  <a16:creationId xmlns:a16="http://schemas.microsoft.com/office/drawing/2014/main" id="{6FEF3598-6FA4-5AF4-B501-87731377C5AD}"/>
                </a:ext>
              </a:extLst>
            </p:cNvPr>
            <p:cNvSpPr/>
            <p:nvPr/>
          </p:nvSpPr>
          <p:spPr>
            <a:xfrm>
              <a:off x="11766773" y="7240501"/>
              <a:ext cx="536744" cy="3124524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pic>
          <p:nvPicPr>
            <p:cNvPr id="17" name="Picture 16" descr="A green and grey background&#10;&#10;AI-generated content may be incorrect.">
              <a:extLst>
                <a:ext uri="{FF2B5EF4-FFF2-40B4-BE49-F238E27FC236}">
                  <a16:creationId xmlns:a16="http://schemas.microsoft.com/office/drawing/2014/main" id="{59B48B5F-5877-B844-3287-98CDFD4C76B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666132" y="7329156"/>
              <a:ext cx="1086559" cy="1405251"/>
            </a:xfrm>
            <a:prstGeom prst="rect">
              <a:avLst/>
            </a:prstGeom>
          </p:spPr>
        </p:pic>
        <p:pic>
          <p:nvPicPr>
            <p:cNvPr id="18" name="Picture 17" descr="A cartoon of a house&#10;&#10;AI-generated content may be incorrect.">
              <a:extLst>
                <a:ext uri="{FF2B5EF4-FFF2-40B4-BE49-F238E27FC236}">
                  <a16:creationId xmlns:a16="http://schemas.microsoft.com/office/drawing/2014/main" id="{0A25E92F-C5BE-AF11-52FB-E227AD1068F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031371" y="7329157"/>
              <a:ext cx="1086559" cy="1405251"/>
            </a:xfrm>
            <a:prstGeom prst="rect">
              <a:avLst/>
            </a:prstGeom>
          </p:spPr>
        </p:pic>
        <p:pic>
          <p:nvPicPr>
            <p:cNvPr id="19" name="Picture 18" descr="A map of the world&#10;&#10;AI-generated content may be incorrect.">
              <a:extLst>
                <a:ext uri="{FF2B5EF4-FFF2-40B4-BE49-F238E27FC236}">
                  <a16:creationId xmlns:a16="http://schemas.microsoft.com/office/drawing/2014/main" id="{892072EE-BB7C-7C55-DDBF-BC373C44A19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396610" y="7329158"/>
              <a:ext cx="1086559" cy="1405251"/>
            </a:xfrm>
            <a:prstGeom prst="rect">
              <a:avLst/>
            </a:prstGeom>
          </p:spPr>
        </p:pic>
        <p:pic>
          <p:nvPicPr>
            <p:cNvPr id="20" name="Picture 19" descr="A red square in a green area&#10;&#10;AI-generated content may be incorrect.">
              <a:extLst>
                <a:ext uri="{FF2B5EF4-FFF2-40B4-BE49-F238E27FC236}">
                  <a16:creationId xmlns:a16="http://schemas.microsoft.com/office/drawing/2014/main" id="{53361853-937E-D22C-E7CB-F34788305C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259549" y="8881195"/>
              <a:ext cx="1086559" cy="1405251"/>
            </a:xfrm>
            <a:prstGeom prst="rect">
              <a:avLst/>
            </a:prstGeom>
          </p:spPr>
        </p:pic>
        <p:pic>
          <p:nvPicPr>
            <p:cNvPr id="21" name="Picture 20" descr="A green and black background&#10;&#10;AI-generated content may be incorrect.">
              <a:extLst>
                <a:ext uri="{FF2B5EF4-FFF2-40B4-BE49-F238E27FC236}">
                  <a16:creationId xmlns:a16="http://schemas.microsoft.com/office/drawing/2014/main" id="{3FA0F6FC-6CB6-E0EB-3CCF-BB5B05A388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4853330" y="8894304"/>
              <a:ext cx="1086559" cy="14052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479381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58F239-D4ED-92D5-5D32-919C1E8C17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677583"/>
            <a:ext cx="21434581" cy="2812790"/>
          </a:xfrm>
        </p:spPr>
        <p:txBody>
          <a:bodyPr anchor="ctr"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Analyze how patches affect terrain classification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Focus on </a:t>
            </a:r>
            <a:r>
              <a:rPr lang="en-US" sz="4400" b="1" dirty="0"/>
              <a:t>traversable vs non-traversable</a:t>
            </a:r>
            <a:r>
              <a:rPr lang="en-US" sz="4400" dirty="0"/>
              <a:t> terrain:</a:t>
            </a:r>
          </a:p>
          <a:p>
            <a:pPr marL="1440180" indent="-571500">
              <a:buFont typeface="Wingdings" pitchFamily="2" charset="2"/>
              <a:buChar char="§"/>
            </a:pPr>
            <a:r>
              <a:rPr lang="en-US" sz="4400" dirty="0"/>
              <a:t>Off-road scenes lack clear driving cues</a:t>
            </a:r>
          </a:p>
          <a:p>
            <a:pPr marL="1440180" indent="-571500">
              <a:buFont typeface="Wingdings" pitchFamily="2" charset="2"/>
              <a:buChar char="§"/>
            </a:pPr>
            <a:r>
              <a:rPr lang="en-US" sz="4400" dirty="0"/>
              <a:t>Hence, safe navigation depends on telling drivable terrain apart from undrivable.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B66C9A-6EA7-4F0C-EF61-F01478B126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1" y="240862"/>
            <a:ext cx="20124419" cy="1857155"/>
          </a:xfrm>
        </p:spPr>
        <p:txBody>
          <a:bodyPr/>
          <a:lstStyle/>
          <a:p>
            <a:r>
              <a:rPr lang="en-US" dirty="0"/>
              <a:t>Step 4: Compare Patch Effect on                                     </a:t>
            </a:r>
          </a:p>
          <a:p>
            <a:r>
              <a:rPr lang="en-US" dirty="0"/>
              <a:t>             Traversable Class Prediction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E1A437E-D507-9DB8-B340-0C01036366E2}"/>
              </a:ext>
            </a:extLst>
          </p:cNvPr>
          <p:cNvGrpSpPr/>
          <p:nvPr/>
        </p:nvGrpSpPr>
        <p:grpSpPr>
          <a:xfrm>
            <a:off x="1981200" y="5811457"/>
            <a:ext cx="21473159" cy="6681165"/>
            <a:chOff x="12639040" y="3996251"/>
            <a:chExt cx="11214436" cy="5204531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1962035C-444F-2029-9442-FA6D001BA1FB}"/>
                </a:ext>
              </a:extLst>
            </p:cNvPr>
            <p:cNvSpPr/>
            <p:nvPr/>
          </p:nvSpPr>
          <p:spPr>
            <a:xfrm>
              <a:off x="12639040" y="4515218"/>
              <a:ext cx="11194289" cy="4685564"/>
            </a:xfrm>
            <a:prstGeom prst="roundRect">
              <a:avLst/>
            </a:prstGeom>
            <a:noFill/>
            <a:ln w="19050" cap="flat" cmpd="sng" algn="ctr">
              <a:solidFill>
                <a:schemeClr val="bg2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B118206-B7D9-CBBB-CE14-D1DD9BE85B46}"/>
                </a:ext>
              </a:extLst>
            </p:cNvPr>
            <p:cNvSpPr txBox="1"/>
            <p:nvPr/>
          </p:nvSpPr>
          <p:spPr>
            <a:xfrm>
              <a:off x="14096811" y="3996251"/>
              <a:ext cx="8278747" cy="407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Franklin Gothic Book" panose="020B0503020102020204" pitchFamily="34" charset="0"/>
                </a:rPr>
                <a:t>Compare Patch Effect on Traversable Class Prediction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5F0A51D-154A-63F6-5CE3-F9A13F329B54}"/>
                </a:ext>
              </a:extLst>
            </p:cNvPr>
            <p:cNvSpPr txBox="1"/>
            <p:nvPr/>
          </p:nvSpPr>
          <p:spPr>
            <a:xfrm>
              <a:off x="13322258" y="4848000"/>
              <a:ext cx="2327602" cy="407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Franklin Gothic Book" panose="020B0503020102020204" pitchFamily="34" charset="0"/>
                </a:rPr>
                <a:t>Traversable Classes</a:t>
              </a:r>
            </a:p>
          </p:txBody>
        </p:sp>
        <p:pic>
          <p:nvPicPr>
            <p:cNvPr id="7" name="Picture 6" descr="A green screen with a green background&#10;&#10;AI-generated content may be incorrect.">
              <a:extLst>
                <a:ext uri="{FF2B5EF4-FFF2-40B4-BE49-F238E27FC236}">
                  <a16:creationId xmlns:a16="http://schemas.microsoft.com/office/drawing/2014/main" id="{28C07350-0B00-4F13-995B-AE9F89A52F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947494" y="5343549"/>
              <a:ext cx="1061131" cy="1372365"/>
            </a:xfrm>
            <a:prstGeom prst="rect">
              <a:avLst/>
            </a:prstGeom>
          </p:spPr>
        </p:pic>
        <p:pic>
          <p:nvPicPr>
            <p:cNvPr id="8" name="Picture 7" descr="A grey surface with white spots&#10;&#10;AI-generated content may be incorrect.">
              <a:extLst>
                <a:ext uri="{FF2B5EF4-FFF2-40B4-BE49-F238E27FC236}">
                  <a16:creationId xmlns:a16="http://schemas.microsoft.com/office/drawing/2014/main" id="{6C274247-0CFE-91C6-89A7-5432FBF990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960931" y="6897768"/>
              <a:ext cx="1061131" cy="1352759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300FD38-267F-B281-0D15-9BDABE91A4FD}"/>
                </a:ext>
              </a:extLst>
            </p:cNvPr>
            <p:cNvSpPr txBox="1"/>
            <p:nvPr/>
          </p:nvSpPr>
          <p:spPr>
            <a:xfrm>
              <a:off x="12881282" y="5814322"/>
              <a:ext cx="1061131" cy="743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Franklin Gothic Book" panose="020B0503020102020204" pitchFamily="34" charset="0"/>
                </a:rPr>
                <a:t>Traversable Grass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10A4417-9370-1CD3-245D-96BDABEAE63C}"/>
                </a:ext>
              </a:extLst>
            </p:cNvPr>
            <p:cNvSpPr txBox="1"/>
            <p:nvPr/>
          </p:nvSpPr>
          <p:spPr>
            <a:xfrm>
              <a:off x="12899800" y="7220521"/>
              <a:ext cx="1061131" cy="743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Franklin Gothic Book" panose="020B0503020102020204" pitchFamily="34" charset="0"/>
                </a:rPr>
                <a:t>Smooth Trail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8E6AAFF-CF22-26D2-C627-5B0F23A675CD}"/>
                </a:ext>
              </a:extLst>
            </p:cNvPr>
            <p:cNvSpPr txBox="1"/>
            <p:nvPr/>
          </p:nvSpPr>
          <p:spPr>
            <a:xfrm>
              <a:off x="16044215" y="5155777"/>
              <a:ext cx="1805458" cy="407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Franklin Gothic Book" panose="020B0503020102020204" pitchFamily="34" charset="0"/>
                </a:rPr>
                <a:t>Trained Weights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329AB79-9245-A9BD-EE14-2E5715F572B5}"/>
                </a:ext>
              </a:extLst>
            </p:cNvPr>
            <p:cNvSpPr/>
            <p:nvPr/>
          </p:nvSpPr>
          <p:spPr>
            <a:xfrm>
              <a:off x="16029274" y="5602881"/>
              <a:ext cx="1835340" cy="257189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ResNet34+Unet</a:t>
              </a:r>
            </a:p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EfficientViT</a:t>
              </a:r>
            </a:p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YOLOv11n-seg</a:t>
              </a:r>
            </a:p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YOLOv11s-seg</a:t>
              </a:r>
            </a:p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YOLOv12n-seg</a:t>
              </a:r>
            </a:p>
            <a:p>
              <a:pPr algn="ctr"/>
              <a:r>
                <a:rPr lang="en-US" sz="2800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YOLOv12s-seg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76FEBE5-425C-676B-42DE-4FB503C3947D}"/>
                </a:ext>
              </a:extLst>
            </p:cNvPr>
            <p:cNvSpPr txBox="1"/>
            <p:nvPr/>
          </p:nvSpPr>
          <p:spPr>
            <a:xfrm>
              <a:off x="19151454" y="5256151"/>
              <a:ext cx="2082387" cy="407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Franklin Gothic Book" panose="020B0503020102020204" pitchFamily="34" charset="0"/>
                </a:rPr>
                <a:t>Clean Predictions</a:t>
              </a:r>
            </a:p>
          </p:txBody>
        </p:sp>
        <p:sp>
          <p:nvSpPr>
            <p:cNvPr id="14" name="Plus 13">
              <a:extLst>
                <a:ext uri="{FF2B5EF4-FFF2-40B4-BE49-F238E27FC236}">
                  <a16:creationId xmlns:a16="http://schemas.microsoft.com/office/drawing/2014/main" id="{9D42185F-2A72-4B4D-4CD2-A0E2F2FC1EFD}"/>
                </a:ext>
              </a:extLst>
            </p:cNvPr>
            <p:cNvSpPr/>
            <p:nvPr/>
          </p:nvSpPr>
          <p:spPr>
            <a:xfrm>
              <a:off x="15239571" y="6341907"/>
              <a:ext cx="552975" cy="715166"/>
            </a:xfrm>
            <a:prstGeom prst="mathPlus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5" name="Double Bracket 14">
              <a:extLst>
                <a:ext uri="{FF2B5EF4-FFF2-40B4-BE49-F238E27FC236}">
                  <a16:creationId xmlns:a16="http://schemas.microsoft.com/office/drawing/2014/main" id="{17C0A199-2B74-5E5F-3DC0-588B95B0B7D6}"/>
                </a:ext>
              </a:extLst>
            </p:cNvPr>
            <p:cNvSpPr/>
            <p:nvPr/>
          </p:nvSpPr>
          <p:spPr>
            <a:xfrm>
              <a:off x="12899800" y="4839662"/>
              <a:ext cx="5205840" cy="3979217"/>
            </a:xfrm>
            <a:prstGeom prst="bracketPair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C195A72-48CE-C217-C38D-508FAA91343E}"/>
                </a:ext>
              </a:extLst>
            </p:cNvPr>
            <p:cNvSpPr txBox="1"/>
            <p:nvPr/>
          </p:nvSpPr>
          <p:spPr>
            <a:xfrm>
              <a:off x="21110504" y="6648833"/>
              <a:ext cx="633396" cy="407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Franklin Gothic Book" panose="020B0503020102020204" pitchFamily="34" charset="0"/>
                </a:rPr>
                <a:t>Vs.</a:t>
              </a:r>
            </a:p>
          </p:txBody>
        </p:sp>
        <p:sp>
          <p:nvSpPr>
            <p:cNvPr id="17" name="Striped Right Arrow 16">
              <a:extLst>
                <a:ext uri="{FF2B5EF4-FFF2-40B4-BE49-F238E27FC236}">
                  <a16:creationId xmlns:a16="http://schemas.microsoft.com/office/drawing/2014/main" id="{8F2731AE-B994-A5A9-4E5C-17A73993C6DA}"/>
                </a:ext>
              </a:extLst>
            </p:cNvPr>
            <p:cNvSpPr/>
            <p:nvPr/>
          </p:nvSpPr>
          <p:spPr>
            <a:xfrm>
              <a:off x="18247063" y="6557565"/>
              <a:ext cx="966875" cy="517021"/>
            </a:xfrm>
            <a:prstGeom prst="stripedRightArrow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9AC8ACD-B88E-AE21-A983-057CE148CE1A}"/>
                </a:ext>
              </a:extLst>
            </p:cNvPr>
            <p:cNvSpPr txBox="1"/>
            <p:nvPr/>
          </p:nvSpPr>
          <p:spPr>
            <a:xfrm>
              <a:off x="21525872" y="5305707"/>
              <a:ext cx="2327604" cy="407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Franklin Gothic Book" panose="020B0503020102020204" pitchFamily="34" charset="0"/>
                </a:rPr>
                <a:t>Patched Predictions</a:t>
              </a:r>
            </a:p>
          </p:txBody>
        </p:sp>
        <p:pic>
          <p:nvPicPr>
            <p:cNvPr id="20" name="Picture 19" descr="A green and blue and grey shapes&#10;&#10;AI-generated content may be incorrect.">
              <a:extLst>
                <a:ext uri="{FF2B5EF4-FFF2-40B4-BE49-F238E27FC236}">
                  <a16:creationId xmlns:a16="http://schemas.microsoft.com/office/drawing/2014/main" id="{F649AF66-0625-6205-C782-A55D5DBC81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355361" y="5775148"/>
              <a:ext cx="1674574" cy="2165734"/>
            </a:xfrm>
            <a:prstGeom prst="rect">
              <a:avLst/>
            </a:prstGeom>
          </p:spPr>
        </p:pic>
        <p:pic>
          <p:nvPicPr>
            <p:cNvPr id="21" name="Picture 20" descr="A colorful map of a world&#10;&#10;AI-generated content may be incorrect.">
              <a:extLst>
                <a:ext uri="{FF2B5EF4-FFF2-40B4-BE49-F238E27FC236}">
                  <a16:creationId xmlns:a16="http://schemas.microsoft.com/office/drawing/2014/main" id="{851D0C93-BE63-1807-AA07-D72991D429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1824469" y="5739027"/>
              <a:ext cx="1730410" cy="2237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1401433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B6928F9-B430-4F6B-474C-4325B83D8D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1600200"/>
            <a:ext cx="21315840" cy="3183501"/>
          </a:xfrm>
        </p:spPr>
        <p:txBody>
          <a:bodyPr anchor="ctr"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We measure segmentation accuracy outside the patch region.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EfficientViT</a:t>
            </a:r>
            <a:r>
              <a:rPr lang="en-US" dirty="0"/>
              <a:t> was the </a:t>
            </a:r>
            <a:r>
              <a:rPr lang="en-US" b="1" dirty="0"/>
              <a:t>most robust model </a:t>
            </a:r>
            <a:r>
              <a:rPr lang="en-US" dirty="0"/>
              <a:t>under patch attacks.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YOLOv11 and YOLOv12 had comparable clean accuracy,</a:t>
            </a:r>
          </a:p>
          <a:p>
            <a:r>
              <a:rPr lang="en-US" dirty="0"/>
              <a:t>    but showed the </a:t>
            </a:r>
            <a:r>
              <a:rPr lang="en-US" b="1" dirty="0"/>
              <a:t>largest drops </a:t>
            </a:r>
            <a:r>
              <a:rPr lang="en-US" dirty="0"/>
              <a:t>under attack.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9CAF66-8B7A-37EA-458D-44A3781AD7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Key Findings and Results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DF290A8-01F0-1891-DD5C-BFBE4FC4B7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099482"/>
              </p:ext>
            </p:extLst>
          </p:nvPr>
        </p:nvGraphicFramePr>
        <p:xfrm>
          <a:off x="1086960" y="5054600"/>
          <a:ext cx="22210080" cy="7061200"/>
        </p:xfrm>
        <a:graphic>
          <a:graphicData uri="http://schemas.openxmlformats.org/drawingml/2006/table">
            <a:tbl>
              <a:tblPr firstRow="1" bandRow="1">
                <a:solidFill>
                  <a:schemeClr val="bg1"/>
                </a:solidFill>
                <a:tableStyleId>{5940675A-B579-460E-94D1-54222C63F5DA}</a:tableStyleId>
              </a:tblPr>
              <a:tblGrid>
                <a:gridCol w="2727008">
                  <a:extLst>
                    <a:ext uri="{9D8B030D-6E8A-4147-A177-3AD203B41FA5}">
                      <a16:colId xmlns:a16="http://schemas.microsoft.com/office/drawing/2014/main" val="1449571243"/>
                    </a:ext>
                  </a:extLst>
                </a:gridCol>
                <a:gridCol w="2727008">
                  <a:extLst>
                    <a:ext uri="{9D8B030D-6E8A-4147-A177-3AD203B41FA5}">
                      <a16:colId xmlns:a16="http://schemas.microsoft.com/office/drawing/2014/main" val="1269006836"/>
                    </a:ext>
                  </a:extLst>
                </a:gridCol>
                <a:gridCol w="2907030">
                  <a:extLst>
                    <a:ext uri="{9D8B030D-6E8A-4147-A177-3AD203B41FA5}">
                      <a16:colId xmlns:a16="http://schemas.microsoft.com/office/drawing/2014/main" val="3260261423"/>
                    </a:ext>
                  </a:extLst>
                </a:gridCol>
                <a:gridCol w="2727008">
                  <a:extLst>
                    <a:ext uri="{9D8B030D-6E8A-4147-A177-3AD203B41FA5}">
                      <a16:colId xmlns:a16="http://schemas.microsoft.com/office/drawing/2014/main" val="828570115"/>
                    </a:ext>
                  </a:extLst>
                </a:gridCol>
                <a:gridCol w="2834005">
                  <a:extLst>
                    <a:ext uri="{9D8B030D-6E8A-4147-A177-3AD203B41FA5}">
                      <a16:colId xmlns:a16="http://schemas.microsoft.com/office/drawing/2014/main" val="800682980"/>
                    </a:ext>
                  </a:extLst>
                </a:gridCol>
                <a:gridCol w="2727008">
                  <a:extLst>
                    <a:ext uri="{9D8B030D-6E8A-4147-A177-3AD203B41FA5}">
                      <a16:colId xmlns:a16="http://schemas.microsoft.com/office/drawing/2014/main" val="1219933678"/>
                    </a:ext>
                  </a:extLst>
                </a:gridCol>
                <a:gridCol w="2834005">
                  <a:extLst>
                    <a:ext uri="{9D8B030D-6E8A-4147-A177-3AD203B41FA5}">
                      <a16:colId xmlns:a16="http://schemas.microsoft.com/office/drawing/2014/main" val="2734784815"/>
                    </a:ext>
                  </a:extLst>
                </a:gridCol>
                <a:gridCol w="2727008">
                  <a:extLst>
                    <a:ext uri="{9D8B030D-6E8A-4147-A177-3AD203B41FA5}">
                      <a16:colId xmlns:a16="http://schemas.microsoft.com/office/drawing/2014/main" val="1427894401"/>
                    </a:ext>
                  </a:extLst>
                </a:gridCol>
              </a:tblGrid>
              <a:tr h="88265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Dataset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Patch Attack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ResNet34+Unet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EfficientViT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YOLOv11n-seg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YOLOv11s-seg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YOLOv12n-seg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YOLOv12s-seg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467688"/>
                  </a:ext>
                </a:extLst>
              </a:tr>
              <a:tr h="882650">
                <a:tc rowSpan="7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Modified YCOR </a:t>
                      </a:r>
                    </a:p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 Split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87.69%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96.85%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92.88%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90.99%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95.97%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94.35%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6087043"/>
                  </a:ext>
                </a:extLst>
              </a:tr>
              <a:tr h="8826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Dummy Patch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87.01%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96.23%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92.27%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90.40%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95.03%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93.72%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777526"/>
                  </a:ext>
                </a:extLst>
              </a:tr>
              <a:tr h="8826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LaVAN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85.59%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95.81%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66.33%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82.87%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87.13%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85.79%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3831551"/>
                  </a:ext>
                </a:extLst>
              </a:tr>
              <a:tr h="88265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SemSegAdv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85.86%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96.11%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88.33%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73.24%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91.78%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75.37%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654621"/>
                  </a:ext>
                </a:extLst>
              </a:tr>
              <a:tr h="88265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Patch-Wise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86.94%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93.32%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90.61%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89.90%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92.87%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92.32%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6758623"/>
                  </a:ext>
                </a:extLst>
              </a:tr>
              <a:tr h="88265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DiAP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85.47%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95.05%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89.52%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87.78%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93.81%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92.62%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6326386"/>
                  </a:ext>
                </a:extLst>
              </a:tr>
              <a:tr h="88265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AdvTransfer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79.04%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96.31%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91.20%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89.42%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93.87%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92.23%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7364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7618378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B96537-2AAC-4030-A0D0-83071B9845B9}"/>
</file>

<file path=customXml/itemProps2.xml><?xml version="1.0" encoding="utf-8"?>
<ds:datastoreItem xmlns:ds="http://schemas.openxmlformats.org/officeDocument/2006/customXml" ds:itemID="{FB8479A1-AAED-427E-89B8-DD65EBD19E4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0BB16AD-A02C-4E18-AA1D-023E4EA6709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3110</TotalTime>
  <Words>1322</Words>
  <Application>Microsoft Macintosh PowerPoint</Application>
  <PresentationFormat>Custom</PresentationFormat>
  <Paragraphs>470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Franklin Gothic Book</vt:lpstr>
      <vt:lpstr>Helvetica Light</vt:lpstr>
      <vt:lpstr>Helvetica Neue</vt:lpstr>
      <vt:lpstr>Wingdings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Christopher Michael Salas</cp:lastModifiedBy>
  <cp:revision>352</cp:revision>
  <dcterms:modified xsi:type="dcterms:W3CDTF">2026-07-23T19:48:53Z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